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7" r:id="rId3"/>
    <p:sldId id="261" r:id="rId4"/>
    <p:sldId id="262" r:id="rId5"/>
    <p:sldId id="264" r:id="rId6"/>
    <p:sldId id="266" r:id="rId7"/>
    <p:sldId id="267"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318" r:id="rId29"/>
    <p:sldId id="319" r:id="rId30"/>
    <p:sldId id="288" r:id="rId31"/>
    <p:sldId id="290" r:id="rId32"/>
    <p:sldId id="289"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7" autoAdjust="0"/>
    <p:restoredTop sz="94660"/>
  </p:normalViewPr>
  <p:slideViewPr>
    <p:cSldViewPr snapToGrid="0">
      <p:cViewPr varScale="1">
        <p:scale>
          <a:sx n="72" d="100"/>
          <a:sy n="72" d="100"/>
        </p:scale>
        <p:origin x="53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3/21/2023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08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34333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3/21/2023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730707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390001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67415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87267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851569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05848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790524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fr-FR"/>
              <a:t>Modifiez le style du titre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3/21/2023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68399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3/21/2023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332438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3/21/2023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‹N°›</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696958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587836" y="789710"/>
            <a:ext cx="4696692" cy="1413164"/>
          </a:xfrm>
        </p:spPr>
        <p:txBody>
          <a:bodyPr>
            <a:normAutofit/>
          </a:bodyPr>
          <a:lstStyle/>
          <a:p>
            <a:r>
              <a:rPr lang="fr-FR" dirty="0"/>
              <a:t>                     </a:t>
            </a:r>
          </a:p>
        </p:txBody>
      </p:sp>
      <p:sp>
        <p:nvSpPr>
          <p:cNvPr id="3" name="Sous-titre 2"/>
          <p:cNvSpPr>
            <a:spLocks noGrp="1"/>
          </p:cNvSpPr>
          <p:nvPr>
            <p:ph type="subTitle" idx="1"/>
          </p:nvPr>
        </p:nvSpPr>
        <p:spPr>
          <a:xfrm>
            <a:off x="6587836" y="3636818"/>
            <a:ext cx="5277498" cy="2847109"/>
          </a:xfrm>
        </p:spPr>
        <p:txBody>
          <a:bodyPr>
            <a:normAutofit lnSpcReduction="10000"/>
          </a:bodyPr>
          <a:lstStyle/>
          <a:p>
            <a:r>
              <a:rPr lang="fr-FR" sz="3600" dirty="0">
                <a:solidFill>
                  <a:schemeClr val="bg1"/>
                </a:solidFill>
              </a:rPr>
              <a:t>AMY DIENG</a:t>
            </a:r>
          </a:p>
          <a:p>
            <a:r>
              <a:rPr lang="fr-FR" sz="3600" dirty="0">
                <a:solidFill>
                  <a:schemeClr val="bg1"/>
                </a:solidFill>
              </a:rPr>
              <a:t>YOUSSOU CISSE</a:t>
            </a:r>
          </a:p>
          <a:p>
            <a:r>
              <a:rPr lang="fr-FR" sz="3600" dirty="0">
                <a:solidFill>
                  <a:schemeClr val="bg1"/>
                </a:solidFill>
              </a:rPr>
              <a:t>PAPE BIRAHIM FALL</a:t>
            </a:r>
          </a:p>
          <a:p>
            <a:r>
              <a:rPr lang="fr-FR" sz="3600" dirty="0">
                <a:solidFill>
                  <a:schemeClr val="bg1"/>
                </a:solidFill>
              </a:rPr>
              <a:t>ABDOU A. MBENGUE</a:t>
            </a:r>
          </a:p>
          <a:p>
            <a:endParaRPr lang="fr-FR" sz="36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299" y="495447"/>
            <a:ext cx="5680093" cy="586710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style>
          <a:lnRef idx="2">
            <a:schemeClr val="accent2"/>
          </a:lnRef>
          <a:fillRef idx="1">
            <a:schemeClr val="lt1"/>
          </a:fillRef>
          <a:effectRef idx="0">
            <a:schemeClr val="accent2"/>
          </a:effectRef>
          <a:fontRef idx="minor">
            <a:schemeClr val="dk1"/>
          </a:fontRef>
        </p:style>
      </p:pic>
      <p:sp>
        <p:nvSpPr>
          <p:cNvPr id="6" name="Vague 5"/>
          <p:cNvSpPr/>
          <p:nvPr/>
        </p:nvSpPr>
        <p:spPr>
          <a:xfrm>
            <a:off x="5943600" y="581892"/>
            <a:ext cx="5921734" cy="2473035"/>
          </a:xfrm>
          <a:prstGeom prst="wave">
            <a:avLst>
              <a:gd name="adj1" fmla="val 12500"/>
              <a:gd name="adj2" fmla="val -1098"/>
            </a:avLst>
          </a:prstGeom>
          <a:solidFill>
            <a:schemeClr val="bg1"/>
          </a:solidFill>
          <a:ln>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accent2">
                    <a:lumMod val="75000"/>
                  </a:schemeClr>
                </a:solidFill>
              </a:rPr>
              <a:t> </a:t>
            </a:r>
          </a:p>
          <a:p>
            <a:pPr algn="ctr"/>
            <a:r>
              <a:rPr lang="fr-FR" sz="2800" b="1" i="1" dirty="0">
                <a:solidFill>
                  <a:schemeClr val="accent2">
                    <a:lumMod val="75000"/>
                  </a:schemeClr>
                </a:solidFill>
              </a:rPr>
              <a:t>GESTION</a:t>
            </a:r>
          </a:p>
          <a:p>
            <a:pPr algn="ctr"/>
            <a:r>
              <a:rPr lang="fr-FR" sz="2800" b="1" i="1" dirty="0">
                <a:solidFill>
                  <a:schemeClr val="accent2">
                    <a:lumMod val="75000"/>
                  </a:schemeClr>
                </a:solidFill>
              </a:rPr>
              <a:t>                                                 HOTELIERE</a:t>
            </a:r>
            <a:r>
              <a:rPr lang="fr-FR" sz="2800" b="1" i="1" dirty="0"/>
              <a:t>EION </a:t>
            </a:r>
            <a:r>
              <a:rPr lang="fr-FR" sz="2800" i="1" dirty="0"/>
              <a:t>HOTOLIERE N H GESTION </a:t>
            </a:r>
            <a:r>
              <a:rPr lang="fr-FR" sz="2800" dirty="0"/>
              <a:t>HOTOLIERE </a:t>
            </a:r>
            <a:r>
              <a:rPr lang="fr-FR" dirty="0"/>
              <a:t>OTOLIERE</a:t>
            </a:r>
          </a:p>
        </p:txBody>
      </p:sp>
    </p:spTree>
    <p:extLst>
      <p:ext uri="{BB962C8B-B14F-4D97-AF65-F5344CB8AC3E}">
        <p14:creationId xmlns:p14="http://schemas.microsoft.com/office/powerpoint/2010/main" val="1123420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68FBB9D-3660-6FEB-C1D7-D32C9E30CDE9}"/>
              </a:ext>
            </a:extLst>
          </p:cNvPr>
          <p:cNvPicPr>
            <a:picLocks noChangeAspect="1"/>
          </p:cNvPicPr>
          <p:nvPr/>
        </p:nvPicPr>
        <p:blipFill rotWithShape="1">
          <a:blip r:embed="rId2"/>
          <a:srcRect t="5474"/>
          <a:stretch/>
        </p:blipFill>
        <p:spPr>
          <a:xfrm>
            <a:off x="480095" y="249382"/>
            <a:ext cx="11490231" cy="6608617"/>
          </a:xfrm>
          <a:prstGeom prst="rect">
            <a:avLst/>
          </a:prstGeom>
        </p:spPr>
      </p:pic>
    </p:spTree>
    <p:extLst>
      <p:ext uri="{BB962C8B-B14F-4D97-AF65-F5344CB8AC3E}">
        <p14:creationId xmlns:p14="http://schemas.microsoft.com/office/powerpoint/2010/main" val="850393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BCB849E-75F4-452E-0559-95E2C606CD65}"/>
              </a:ext>
            </a:extLst>
          </p:cNvPr>
          <p:cNvPicPr>
            <a:picLocks noChangeAspect="1"/>
          </p:cNvPicPr>
          <p:nvPr/>
        </p:nvPicPr>
        <p:blipFill rotWithShape="1">
          <a:blip r:embed="rId2"/>
          <a:srcRect t="16842"/>
          <a:stretch/>
        </p:blipFill>
        <p:spPr>
          <a:xfrm>
            <a:off x="442410" y="1059873"/>
            <a:ext cx="11307180" cy="5610434"/>
          </a:xfrm>
          <a:prstGeom prst="rect">
            <a:avLst/>
          </a:prstGeom>
        </p:spPr>
      </p:pic>
      <p:sp>
        <p:nvSpPr>
          <p:cNvPr id="5" name="ZoneTexte 4">
            <a:extLst>
              <a:ext uri="{FF2B5EF4-FFF2-40B4-BE49-F238E27FC236}">
                <a16:creationId xmlns:a16="http://schemas.microsoft.com/office/drawing/2014/main" id="{09D16BE2-9F4D-B7F6-47B5-60E7DCCEAE69}"/>
              </a:ext>
            </a:extLst>
          </p:cNvPr>
          <p:cNvSpPr txBox="1"/>
          <p:nvPr/>
        </p:nvSpPr>
        <p:spPr>
          <a:xfrm>
            <a:off x="2036618" y="423022"/>
            <a:ext cx="7010912" cy="1384995"/>
          </a:xfrm>
          <a:prstGeom prst="rect">
            <a:avLst/>
          </a:prstGeom>
          <a:noFill/>
        </p:spPr>
        <p:txBody>
          <a:bodyPr wrap="square">
            <a:spAutoFit/>
          </a:bodyPr>
          <a:lstStyle/>
          <a:p>
            <a:r>
              <a:rPr lang="fr-FR" sz="2800" b="0" i="0" dirty="0">
                <a:solidFill>
                  <a:srgbClr val="1C1D1F"/>
                </a:solidFill>
                <a:effectLst/>
                <a:latin typeface="udemy sans"/>
              </a:rPr>
              <a:t>puis cliquez sur </a:t>
            </a:r>
            <a:r>
              <a:rPr lang="fr-FR" sz="2800" b="1" i="0" dirty="0" err="1">
                <a:solidFill>
                  <a:srgbClr val="1C1D1F"/>
                </a:solidFill>
                <a:effectLst/>
                <a:latin typeface="udemy sans"/>
              </a:rPr>
              <a:t>Create</a:t>
            </a:r>
            <a:r>
              <a:rPr lang="fr-FR" sz="2800" b="1" i="0" dirty="0">
                <a:solidFill>
                  <a:srgbClr val="1C1D1F"/>
                </a:solidFill>
                <a:effectLst/>
                <a:latin typeface="udemy sans"/>
              </a:rPr>
              <a:t> </a:t>
            </a:r>
            <a:r>
              <a:rPr lang="fr-FR" sz="2800" b="1" i="0" dirty="0" err="1">
                <a:solidFill>
                  <a:srgbClr val="1C1D1F"/>
                </a:solidFill>
                <a:effectLst/>
                <a:latin typeface="udemy sans"/>
              </a:rPr>
              <a:t>virtual</a:t>
            </a:r>
            <a:r>
              <a:rPr lang="fr-FR" sz="2800" b="1" i="0" dirty="0">
                <a:solidFill>
                  <a:srgbClr val="1C1D1F"/>
                </a:solidFill>
                <a:effectLst/>
                <a:latin typeface="udemy sans"/>
              </a:rPr>
              <a:t> </a:t>
            </a:r>
            <a:r>
              <a:rPr lang="fr-FR" sz="2800" b="1" i="0" dirty="0" err="1">
                <a:solidFill>
                  <a:srgbClr val="1C1D1F"/>
                </a:solidFill>
                <a:effectLst/>
                <a:latin typeface="udemy sans"/>
              </a:rPr>
              <a:t>Device</a:t>
            </a:r>
            <a:endParaRPr lang="fr-FR" sz="2800" b="1" i="0" dirty="0">
              <a:solidFill>
                <a:srgbClr val="1C1D1F"/>
              </a:solidFill>
              <a:effectLst/>
              <a:latin typeface="udemy sans"/>
            </a:endParaRPr>
          </a:p>
          <a:p>
            <a:endParaRPr lang="fr-FR" sz="2800" b="1" dirty="0">
              <a:solidFill>
                <a:srgbClr val="1C1D1F"/>
              </a:solidFill>
              <a:latin typeface="udemy sans"/>
            </a:endParaRPr>
          </a:p>
          <a:p>
            <a:endParaRPr lang="fr-FR" sz="2800" b="1" dirty="0"/>
          </a:p>
        </p:txBody>
      </p:sp>
    </p:spTree>
    <p:extLst>
      <p:ext uri="{BB962C8B-B14F-4D97-AF65-F5344CB8AC3E}">
        <p14:creationId xmlns:p14="http://schemas.microsoft.com/office/powerpoint/2010/main" val="111074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E8890AA-CDDD-4A8C-E17A-A3851680C5BE}"/>
              </a:ext>
            </a:extLst>
          </p:cNvPr>
          <p:cNvPicPr>
            <a:picLocks noChangeAspect="1"/>
          </p:cNvPicPr>
          <p:nvPr/>
        </p:nvPicPr>
        <p:blipFill rotWithShape="1">
          <a:blip r:embed="rId2"/>
          <a:srcRect t="17403"/>
          <a:stretch/>
        </p:blipFill>
        <p:spPr>
          <a:xfrm>
            <a:off x="1375101" y="1341921"/>
            <a:ext cx="9800924" cy="4289553"/>
          </a:xfrm>
          <a:prstGeom prst="rect">
            <a:avLst/>
          </a:prstGeom>
        </p:spPr>
      </p:pic>
      <p:sp>
        <p:nvSpPr>
          <p:cNvPr id="7" name="ZoneTexte 6">
            <a:extLst>
              <a:ext uri="{FF2B5EF4-FFF2-40B4-BE49-F238E27FC236}">
                <a16:creationId xmlns:a16="http://schemas.microsoft.com/office/drawing/2014/main" id="{FDCB50DE-1E23-56B9-EB56-2EDADA6E9990}"/>
              </a:ext>
            </a:extLst>
          </p:cNvPr>
          <p:cNvSpPr txBox="1"/>
          <p:nvPr/>
        </p:nvSpPr>
        <p:spPr>
          <a:xfrm>
            <a:off x="332509" y="5631474"/>
            <a:ext cx="11388435" cy="954107"/>
          </a:xfrm>
          <a:prstGeom prst="rect">
            <a:avLst/>
          </a:prstGeom>
          <a:noFill/>
        </p:spPr>
        <p:txBody>
          <a:bodyPr wrap="square">
            <a:spAutoFit/>
          </a:bodyPr>
          <a:lstStyle/>
          <a:p>
            <a:pPr algn="l"/>
            <a:r>
              <a:rPr lang="fr-FR" sz="2800" b="0" i="0" dirty="0">
                <a:solidFill>
                  <a:srgbClr val="1C1D1F"/>
                </a:solidFill>
                <a:effectLst/>
                <a:latin typeface="udemy sans"/>
              </a:rPr>
              <a:t>Vous pourrez désormais la </a:t>
            </a:r>
            <a:r>
              <a:rPr lang="fr-FR" sz="2800" b="1" i="0" dirty="0">
                <a:solidFill>
                  <a:srgbClr val="1C1D1F"/>
                </a:solidFill>
                <a:effectLst/>
                <a:latin typeface="udemy sans"/>
              </a:rPr>
              <a:t>lancer en appuyant sur le bouton </a:t>
            </a:r>
            <a:r>
              <a:rPr lang="fr-FR" sz="2800" b="1" i="0" dirty="0" err="1">
                <a:solidFill>
                  <a:srgbClr val="1C1D1F"/>
                </a:solidFill>
                <a:effectLst/>
                <a:latin typeface="udemy sans"/>
              </a:rPr>
              <a:t>play</a:t>
            </a:r>
            <a:r>
              <a:rPr lang="fr-FR" sz="2800" b="1" i="0" dirty="0">
                <a:solidFill>
                  <a:srgbClr val="1C1D1F"/>
                </a:solidFill>
                <a:effectLst/>
                <a:latin typeface="udemy sans"/>
              </a:rPr>
              <a:t> du </a:t>
            </a:r>
            <a:r>
              <a:rPr lang="fr-FR" sz="2800" b="1" i="0" dirty="0" err="1">
                <a:solidFill>
                  <a:srgbClr val="1C1D1F"/>
                </a:solidFill>
                <a:effectLst/>
                <a:latin typeface="udemy sans"/>
              </a:rPr>
              <a:t>avd</a:t>
            </a:r>
            <a:r>
              <a:rPr lang="fr-FR" sz="2800" b="1" i="0" dirty="0">
                <a:solidFill>
                  <a:srgbClr val="1C1D1F"/>
                </a:solidFill>
                <a:effectLst/>
                <a:latin typeface="udemy sans"/>
              </a:rPr>
              <a:t> manager.</a:t>
            </a:r>
            <a:endParaRPr lang="fr-FR" sz="2800" b="0" i="0" dirty="0">
              <a:solidFill>
                <a:srgbClr val="1C1D1F"/>
              </a:solidFill>
              <a:effectLst/>
              <a:latin typeface="udemy sans"/>
            </a:endParaRPr>
          </a:p>
        </p:txBody>
      </p:sp>
      <p:sp>
        <p:nvSpPr>
          <p:cNvPr id="3" name="ZoneTexte 2">
            <a:extLst>
              <a:ext uri="{FF2B5EF4-FFF2-40B4-BE49-F238E27FC236}">
                <a16:creationId xmlns:a16="http://schemas.microsoft.com/office/drawing/2014/main" id="{91E4B3B6-739F-4463-EF01-A07F60755BB1}"/>
              </a:ext>
            </a:extLst>
          </p:cNvPr>
          <p:cNvSpPr txBox="1"/>
          <p:nvPr/>
        </p:nvSpPr>
        <p:spPr>
          <a:xfrm>
            <a:off x="589548" y="510924"/>
            <a:ext cx="9983804" cy="830997"/>
          </a:xfrm>
          <a:prstGeom prst="rect">
            <a:avLst/>
          </a:prstGeom>
          <a:noFill/>
        </p:spPr>
        <p:txBody>
          <a:bodyPr wrap="square">
            <a:spAutoFit/>
          </a:bodyPr>
          <a:lstStyle/>
          <a:p>
            <a:r>
              <a:rPr lang="fr-FR" sz="2400" b="0" i="0" dirty="0">
                <a:solidFill>
                  <a:srgbClr val="1C1D1F"/>
                </a:solidFill>
                <a:effectLst/>
                <a:latin typeface="udemy sans"/>
              </a:rPr>
              <a:t>et </a:t>
            </a:r>
            <a:r>
              <a:rPr lang="fr-FR" sz="2400" b="1" i="0" dirty="0">
                <a:solidFill>
                  <a:srgbClr val="1C1D1F"/>
                </a:solidFill>
                <a:effectLst/>
                <a:latin typeface="udemy sans"/>
              </a:rPr>
              <a:t>ajoutez celle de votre choix</a:t>
            </a:r>
            <a:r>
              <a:rPr lang="fr-FR" sz="2400" b="0" i="0" dirty="0">
                <a:solidFill>
                  <a:srgbClr val="1C1D1F"/>
                </a:solidFill>
                <a:effectLst/>
                <a:latin typeface="udemy sans"/>
              </a:rPr>
              <a:t>. Vous devrez surement </a:t>
            </a:r>
            <a:r>
              <a:rPr lang="fr-FR" sz="2400" b="1" i="0" dirty="0">
                <a:solidFill>
                  <a:srgbClr val="1C1D1F"/>
                </a:solidFill>
                <a:effectLst/>
                <a:latin typeface="udemy sans"/>
              </a:rPr>
              <a:t>télécharger une version Android</a:t>
            </a:r>
            <a:r>
              <a:rPr lang="fr-FR" sz="2400" b="0" i="0" dirty="0">
                <a:solidFill>
                  <a:srgbClr val="1C1D1F"/>
                </a:solidFill>
                <a:effectLst/>
                <a:latin typeface="udemy sans"/>
              </a:rPr>
              <a:t> pour que cette dernière puisse être crée.</a:t>
            </a:r>
            <a:endParaRPr lang="fr-FR" sz="2400" dirty="0"/>
          </a:p>
        </p:txBody>
      </p:sp>
    </p:spTree>
    <p:extLst>
      <p:ext uri="{BB962C8B-B14F-4D97-AF65-F5344CB8AC3E}">
        <p14:creationId xmlns:p14="http://schemas.microsoft.com/office/powerpoint/2010/main" val="3628676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E028A9-78DA-9021-216A-05C92E4CFDEE}"/>
              </a:ext>
            </a:extLst>
          </p:cNvPr>
          <p:cNvSpPr>
            <a:spLocks noGrp="1"/>
          </p:cNvSpPr>
          <p:nvPr>
            <p:ph type="title"/>
          </p:nvPr>
        </p:nvSpPr>
        <p:spPr/>
        <p:txBody>
          <a:bodyPr/>
          <a:lstStyle/>
          <a:p>
            <a:r>
              <a:rPr lang="fr-FR" dirty="0"/>
              <a:t>Ajout de Flutter</a:t>
            </a:r>
          </a:p>
        </p:txBody>
      </p:sp>
      <p:sp>
        <p:nvSpPr>
          <p:cNvPr id="3" name="Espace réservé du contenu 2">
            <a:extLst>
              <a:ext uri="{FF2B5EF4-FFF2-40B4-BE49-F238E27FC236}">
                <a16:creationId xmlns:a16="http://schemas.microsoft.com/office/drawing/2014/main" id="{B4318B75-E4FE-E67A-E4C1-DE363C5C3A5C}"/>
              </a:ext>
            </a:extLst>
          </p:cNvPr>
          <p:cNvSpPr>
            <a:spLocks noGrp="1"/>
          </p:cNvSpPr>
          <p:nvPr>
            <p:ph idx="1"/>
          </p:nvPr>
        </p:nvSpPr>
        <p:spPr>
          <a:xfrm>
            <a:off x="696227" y="3013200"/>
            <a:ext cx="10799545" cy="2781701"/>
          </a:xfrm>
        </p:spPr>
        <p:txBody>
          <a:bodyPr>
            <a:normAutofit/>
          </a:bodyPr>
          <a:lstStyle/>
          <a:p>
            <a:pPr algn="l"/>
            <a:r>
              <a:rPr lang="fr-FR" sz="3200" b="0" i="0" dirty="0">
                <a:solidFill>
                  <a:srgbClr val="1C1D1F"/>
                </a:solidFill>
                <a:effectLst/>
                <a:latin typeface="udemy sans"/>
              </a:rPr>
              <a:t>Nous avons donc installé pas mal de choses mais toujours pas le SDK de Flutter. </a:t>
            </a:r>
            <a:br>
              <a:rPr lang="fr-FR" sz="3200" b="0" i="0" dirty="0">
                <a:solidFill>
                  <a:srgbClr val="1C1D1F"/>
                </a:solidFill>
                <a:effectLst/>
                <a:latin typeface="udemy sans"/>
              </a:rPr>
            </a:br>
            <a:endParaRPr lang="fr-FR" sz="3200" b="0" i="0" dirty="0">
              <a:solidFill>
                <a:srgbClr val="1C1D1F"/>
              </a:solidFill>
              <a:effectLst/>
              <a:latin typeface="udemy sans"/>
            </a:endParaRPr>
          </a:p>
          <a:p>
            <a:pPr algn="l"/>
            <a:r>
              <a:rPr lang="fr-FR" sz="3200" b="0" i="0" dirty="0">
                <a:solidFill>
                  <a:srgbClr val="1C1D1F"/>
                </a:solidFill>
                <a:effectLst/>
                <a:latin typeface="udemy sans"/>
              </a:rPr>
              <a:t>Rendons nous donc sur la </a:t>
            </a:r>
            <a:r>
              <a:rPr lang="fr-FR" sz="3200" b="1" i="0" dirty="0">
                <a:solidFill>
                  <a:srgbClr val="1C1D1F"/>
                </a:solidFill>
                <a:effectLst/>
                <a:latin typeface="udemy sans"/>
              </a:rPr>
              <a:t>page magique de flutter dev</a:t>
            </a:r>
          </a:p>
        </p:txBody>
      </p:sp>
    </p:spTree>
    <p:extLst>
      <p:ext uri="{BB962C8B-B14F-4D97-AF65-F5344CB8AC3E}">
        <p14:creationId xmlns:p14="http://schemas.microsoft.com/office/powerpoint/2010/main" val="161282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C1BA1DF-F211-0DD6-E888-412047DA0716}"/>
              </a:ext>
            </a:extLst>
          </p:cNvPr>
          <p:cNvPicPr>
            <a:picLocks noChangeAspect="1"/>
          </p:cNvPicPr>
          <p:nvPr/>
        </p:nvPicPr>
        <p:blipFill rotWithShape="1">
          <a:blip r:embed="rId2"/>
          <a:srcRect t="14035" r="1316" b="6947"/>
          <a:stretch/>
        </p:blipFill>
        <p:spPr>
          <a:xfrm>
            <a:off x="264694" y="89181"/>
            <a:ext cx="11662611" cy="4940019"/>
          </a:xfrm>
          <a:prstGeom prst="rect">
            <a:avLst/>
          </a:prstGeom>
        </p:spPr>
      </p:pic>
      <p:sp>
        <p:nvSpPr>
          <p:cNvPr id="5" name="ZoneTexte 4">
            <a:extLst>
              <a:ext uri="{FF2B5EF4-FFF2-40B4-BE49-F238E27FC236}">
                <a16:creationId xmlns:a16="http://schemas.microsoft.com/office/drawing/2014/main" id="{B15D14AF-AAE4-5D7A-D3FA-4865CA7ACEE5}"/>
              </a:ext>
            </a:extLst>
          </p:cNvPr>
          <p:cNvSpPr txBox="1"/>
          <p:nvPr/>
        </p:nvSpPr>
        <p:spPr>
          <a:xfrm>
            <a:off x="264694" y="5342021"/>
            <a:ext cx="11662611" cy="1200329"/>
          </a:xfrm>
          <a:prstGeom prst="rect">
            <a:avLst/>
          </a:prstGeom>
          <a:solidFill>
            <a:schemeClr val="accent2"/>
          </a:solidFill>
          <a:ln>
            <a:solidFill>
              <a:schemeClr val="bg1"/>
            </a:solidFill>
          </a:ln>
        </p:spPr>
        <p:txBody>
          <a:bodyPr wrap="square">
            <a:spAutoFit/>
          </a:bodyPr>
          <a:lstStyle/>
          <a:p>
            <a:r>
              <a:rPr lang="fr-FR" sz="2400" b="0" i="0" dirty="0">
                <a:solidFill>
                  <a:schemeClr val="bg1"/>
                </a:solidFill>
                <a:effectLst/>
                <a:latin typeface="udemy sans"/>
              </a:rPr>
              <a:t>puis cliquons sur le </a:t>
            </a:r>
            <a:r>
              <a:rPr lang="fr-FR" sz="2400" b="1" dirty="0" err="1">
                <a:solidFill>
                  <a:schemeClr val="bg1"/>
                </a:solidFill>
                <a:latin typeface="udemy sans"/>
              </a:rPr>
              <a:t>G</a:t>
            </a:r>
            <a:r>
              <a:rPr lang="fr-FR" sz="2400" b="1" i="0" dirty="0" err="1">
                <a:solidFill>
                  <a:schemeClr val="bg1"/>
                </a:solidFill>
                <a:effectLst/>
                <a:latin typeface="udemy sans"/>
              </a:rPr>
              <a:t>et</a:t>
            </a:r>
            <a:r>
              <a:rPr lang="fr-FR" sz="2400" b="1" i="0" dirty="0">
                <a:solidFill>
                  <a:schemeClr val="bg1"/>
                </a:solidFill>
                <a:effectLst/>
                <a:latin typeface="udemy sans"/>
              </a:rPr>
              <a:t> </a:t>
            </a:r>
            <a:r>
              <a:rPr lang="fr-FR" sz="2400" b="1" i="0" dirty="0" err="1">
                <a:solidFill>
                  <a:schemeClr val="bg1"/>
                </a:solidFill>
                <a:effectLst/>
                <a:latin typeface="udemy sans"/>
              </a:rPr>
              <a:t>started</a:t>
            </a:r>
            <a:r>
              <a:rPr lang="fr-FR" sz="2400" b="0" i="0" dirty="0">
                <a:solidFill>
                  <a:schemeClr val="bg1"/>
                </a:solidFill>
                <a:effectLst/>
                <a:latin typeface="udemy sans"/>
              </a:rPr>
              <a:t>, vous aurez </a:t>
            </a:r>
            <a:r>
              <a:rPr lang="fr-FR" sz="2400" b="1" i="0" dirty="0">
                <a:solidFill>
                  <a:schemeClr val="bg1"/>
                </a:solidFill>
                <a:effectLst/>
                <a:latin typeface="udemy sans"/>
              </a:rPr>
              <a:t>ainsi la possibilité de choisir votre système d'exploitation</a:t>
            </a:r>
            <a:r>
              <a:rPr lang="fr-FR" sz="2400" b="0" i="0" dirty="0">
                <a:solidFill>
                  <a:schemeClr val="bg1"/>
                </a:solidFill>
                <a:effectLst/>
                <a:latin typeface="udemy sans"/>
              </a:rPr>
              <a:t>. Nous allons ici faire un setup général qui conviendra à tous, car nous avons déjà installé des éléments spécifiques</a:t>
            </a:r>
            <a:r>
              <a:rPr lang="fr-FR" sz="2400" b="0" i="0" dirty="0">
                <a:solidFill>
                  <a:srgbClr val="1C1D1F"/>
                </a:solidFill>
                <a:effectLst/>
                <a:latin typeface="udemy sans"/>
              </a:rPr>
              <a:t>.</a:t>
            </a:r>
            <a:endParaRPr lang="fr-FR" sz="2400" dirty="0"/>
          </a:p>
        </p:txBody>
      </p:sp>
    </p:spTree>
    <p:extLst>
      <p:ext uri="{BB962C8B-B14F-4D97-AF65-F5344CB8AC3E}">
        <p14:creationId xmlns:p14="http://schemas.microsoft.com/office/powerpoint/2010/main" val="845004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A994F6-7E9D-6FCE-4A34-398584E9DC9E}"/>
              </a:ext>
            </a:extLst>
          </p:cNvPr>
          <p:cNvSpPr>
            <a:spLocks noGrp="1"/>
          </p:cNvSpPr>
          <p:nvPr>
            <p:ph type="title"/>
          </p:nvPr>
        </p:nvSpPr>
        <p:spPr/>
        <p:txBody>
          <a:bodyPr/>
          <a:lstStyle/>
          <a:p>
            <a:r>
              <a:rPr lang="fr-FR" dirty="0"/>
              <a:t>Téléchargement de Flutter</a:t>
            </a:r>
          </a:p>
        </p:txBody>
      </p:sp>
      <p:sp>
        <p:nvSpPr>
          <p:cNvPr id="3" name="Espace réservé du contenu 2">
            <a:extLst>
              <a:ext uri="{FF2B5EF4-FFF2-40B4-BE49-F238E27FC236}">
                <a16:creationId xmlns:a16="http://schemas.microsoft.com/office/drawing/2014/main" id="{21FB32BC-C99E-EB58-788E-037542CB9B58}"/>
              </a:ext>
            </a:extLst>
          </p:cNvPr>
          <p:cNvSpPr>
            <a:spLocks noGrp="1"/>
          </p:cNvSpPr>
          <p:nvPr>
            <p:ph idx="1"/>
          </p:nvPr>
        </p:nvSpPr>
        <p:spPr>
          <a:xfrm>
            <a:off x="702644" y="2401368"/>
            <a:ext cx="10634351" cy="3999431"/>
          </a:xfrm>
        </p:spPr>
        <p:txBody>
          <a:bodyPr>
            <a:normAutofit fontScale="92500" lnSpcReduction="10000"/>
          </a:bodyPr>
          <a:lstStyle/>
          <a:p>
            <a:pPr marL="0" indent="0" algn="l">
              <a:buNone/>
            </a:pPr>
            <a:r>
              <a:rPr lang="fr-FR" sz="2800" b="0" i="0" dirty="0">
                <a:solidFill>
                  <a:srgbClr val="1C1D1F"/>
                </a:solidFill>
                <a:effectLst/>
                <a:latin typeface="udemy sans"/>
              </a:rPr>
              <a:t>Une fois que vous avez bien choisi votre système d'exploitation, nous pouvons ainsi télécharger "Enfin" ce fameux SDK de Flutter, cliquez donc sur le bouton et laissez le se télécharger.</a:t>
            </a:r>
          </a:p>
          <a:p>
            <a:pPr algn="l">
              <a:buFont typeface="Arial" panose="020B0604020202020204" pitchFamily="34" charset="0"/>
              <a:buChar char="•"/>
            </a:pPr>
            <a:r>
              <a:rPr lang="fr-FR" sz="2800" b="1" i="0" dirty="0">
                <a:solidFill>
                  <a:srgbClr val="1C1D1F"/>
                </a:solidFill>
                <a:effectLst/>
                <a:latin typeface="udemy sans"/>
              </a:rPr>
              <a:t>Pour Windows: </a:t>
            </a:r>
            <a:r>
              <a:rPr lang="fr-FR" sz="2800" b="0" i="0" dirty="0">
                <a:solidFill>
                  <a:srgbClr val="1C1D1F"/>
                </a:solidFill>
                <a:effectLst/>
                <a:latin typeface="udemy sans"/>
              </a:rPr>
              <a:t>Dézippez le et placez le dossier dézippé à l'endroit de votre choix.</a:t>
            </a:r>
          </a:p>
          <a:p>
            <a:pPr algn="l">
              <a:buFont typeface="Arial" panose="020B0604020202020204" pitchFamily="34" charset="0"/>
              <a:buChar char="•"/>
            </a:pPr>
            <a:r>
              <a:rPr lang="fr-FR" sz="2800" b="1" i="0" dirty="0">
                <a:solidFill>
                  <a:srgbClr val="1C1D1F"/>
                </a:solidFill>
                <a:effectLst/>
                <a:latin typeface="udemy sans"/>
              </a:rPr>
              <a:t>Pour Mac: </a:t>
            </a:r>
            <a:r>
              <a:rPr lang="fr-FR" sz="2800" b="0" i="0" dirty="0">
                <a:solidFill>
                  <a:srgbClr val="1C1D1F"/>
                </a:solidFill>
                <a:effectLst/>
                <a:latin typeface="udemy sans"/>
              </a:rPr>
              <a:t>le dossier devrait se défi-per automatiquement, placez le ensuite à l'endroit de votre choix</a:t>
            </a:r>
          </a:p>
          <a:p>
            <a:pPr algn="l">
              <a:buFont typeface="Arial" panose="020B0604020202020204" pitchFamily="34" charset="0"/>
              <a:buChar char="•"/>
            </a:pPr>
            <a:r>
              <a:rPr lang="fr-FR" sz="2800" b="1" i="0" dirty="0">
                <a:solidFill>
                  <a:srgbClr val="1C1D1F"/>
                </a:solidFill>
                <a:effectLst/>
                <a:latin typeface="udemy sans"/>
              </a:rPr>
              <a:t>Pour Linux: </a:t>
            </a:r>
            <a:r>
              <a:rPr lang="fr-FR" sz="2800" b="0" i="0" dirty="0">
                <a:solidFill>
                  <a:srgbClr val="1C1D1F"/>
                </a:solidFill>
                <a:effectLst/>
                <a:latin typeface="udemy sans"/>
              </a:rPr>
              <a:t>le fichier sera lui aussi dézippé, vous n'aurez </a:t>
            </a:r>
            <a:r>
              <a:rPr lang="fr-FR" sz="2800" dirty="0">
                <a:solidFill>
                  <a:srgbClr val="1C1D1F"/>
                </a:solidFill>
                <a:latin typeface="udemy sans"/>
              </a:rPr>
              <a:t>plus qu'a le déplacer.</a:t>
            </a:r>
          </a:p>
        </p:txBody>
      </p:sp>
    </p:spTree>
    <p:extLst>
      <p:ext uri="{BB962C8B-B14F-4D97-AF65-F5344CB8AC3E}">
        <p14:creationId xmlns:p14="http://schemas.microsoft.com/office/powerpoint/2010/main" val="296881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endParaRPr lang="fr-FR"/>
          </a:p>
        </p:txBody>
      </p:sp>
      <p:sp>
        <p:nvSpPr>
          <p:cNvPr id="5" name="Espace réservé du texte 4"/>
          <p:cNvSpPr>
            <a:spLocks noGrp="1"/>
          </p:cNvSpPr>
          <p:nvPr>
            <p:ph type="body" idx="1"/>
          </p:nvPr>
        </p:nvSpPr>
        <p:spPr/>
        <p:txBody>
          <a:bodyPr/>
          <a:lstStyle/>
          <a:p>
            <a:endParaRPr lang="fr-FR"/>
          </a:p>
        </p:txBody>
      </p:sp>
      <p:sp>
        <p:nvSpPr>
          <p:cNvPr id="3" name="Espace réservé du contenu 2"/>
          <p:cNvSpPr>
            <a:spLocks noGrp="1"/>
          </p:cNvSpPr>
          <p:nvPr>
            <p:ph sz="half" idx="2"/>
          </p:nvPr>
        </p:nvSpPr>
        <p:spPr/>
        <p:txBody>
          <a:bodyPr>
            <a:normAutofit/>
          </a:bodyPr>
          <a:lstStyle/>
          <a:p>
            <a:r>
              <a:rPr lang="fr-FR" sz="2800" dirty="0"/>
              <a:t>Nous avons réussi à installer Flutter sur Android Studio</a:t>
            </a:r>
          </a:p>
          <a:p>
            <a:r>
              <a:rPr lang="fr-FR" sz="2800" dirty="0"/>
              <a:t>Mais Malheureusement j’ai eu des difficultés lors de l’utilisation à cause de l’insuffisance de la RAM , du disque</a:t>
            </a:r>
          </a:p>
        </p:txBody>
      </p:sp>
      <p:sp>
        <p:nvSpPr>
          <p:cNvPr id="6" name="Espace réservé du texte 5"/>
          <p:cNvSpPr>
            <a:spLocks noGrp="1"/>
          </p:cNvSpPr>
          <p:nvPr>
            <p:ph type="body" sz="quarter" idx="3"/>
          </p:nvPr>
        </p:nvSpPr>
        <p:spPr/>
        <p:txBody>
          <a:bodyPr/>
          <a:lstStyle/>
          <a:p>
            <a:endParaRPr lang="fr-FR"/>
          </a:p>
        </p:txBody>
      </p:sp>
      <p:pic>
        <p:nvPicPr>
          <p:cNvPr id="8" name="Espace réservé du contenu 7"/>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523736" y="1911926"/>
            <a:ext cx="5668264" cy="4946073"/>
          </a:xfrm>
        </p:spPr>
      </p:pic>
    </p:spTree>
    <p:extLst>
      <p:ext uri="{BB962C8B-B14F-4D97-AF65-F5344CB8AC3E}">
        <p14:creationId xmlns:p14="http://schemas.microsoft.com/office/powerpoint/2010/main" val="233783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3" y="729658"/>
            <a:ext cx="11029616" cy="725069"/>
          </a:xfrm>
        </p:spPr>
        <p:txBody>
          <a:bodyPr/>
          <a:lstStyle/>
          <a:p>
            <a:r>
              <a:rPr lang="fr-FR" dirty="0"/>
              <a:t>        FLUTTER SUR VISUAL STUDIO CODE</a:t>
            </a:r>
          </a:p>
        </p:txBody>
      </p:sp>
      <p:sp>
        <p:nvSpPr>
          <p:cNvPr id="3" name="Espace réservé du texte 2"/>
          <p:cNvSpPr>
            <a:spLocks noGrp="1"/>
          </p:cNvSpPr>
          <p:nvPr>
            <p:ph type="body" idx="1"/>
          </p:nvPr>
        </p:nvSpPr>
        <p:spPr/>
        <p:txBody>
          <a:bodyPr/>
          <a:lstStyle/>
          <a:p>
            <a:endParaRPr lang="fr-FR"/>
          </a:p>
        </p:txBody>
      </p:sp>
      <p:sp>
        <p:nvSpPr>
          <p:cNvPr id="4" name="Espace réservé du contenu 3"/>
          <p:cNvSpPr>
            <a:spLocks noGrp="1"/>
          </p:cNvSpPr>
          <p:nvPr>
            <p:ph sz="half" idx="2"/>
          </p:nvPr>
        </p:nvSpPr>
        <p:spPr>
          <a:xfrm>
            <a:off x="269467" y="2786896"/>
            <a:ext cx="5393100" cy="4071103"/>
          </a:xfrm>
        </p:spPr>
        <p:txBody>
          <a:bodyPr>
            <a:normAutofit/>
          </a:bodyPr>
          <a:lstStyle/>
          <a:p>
            <a:r>
              <a:rPr lang="fr-FR" sz="2800" dirty="0"/>
              <a:t>Heureusement j’ai pu changer l’environnement de travail par </a:t>
            </a:r>
            <a:r>
              <a:rPr lang="fr-FR" sz="2800" dirty="0" err="1"/>
              <a:t>Vscode</a:t>
            </a:r>
            <a:r>
              <a:rPr lang="fr-FR" sz="2800" dirty="0"/>
              <a:t>; c’est ce dernier que j’ai utilisé pour faire l’application mobile.</a:t>
            </a:r>
          </a:p>
          <a:p>
            <a:r>
              <a:rPr lang="fr-FR" sz="2800" dirty="0"/>
              <a:t>L’installation réussie de Flutter sur </a:t>
            </a:r>
            <a:r>
              <a:rPr lang="fr-FR" sz="2800" dirty="0" err="1"/>
              <a:t>android</a:t>
            </a:r>
            <a:r>
              <a:rPr lang="fr-FR" sz="2800" dirty="0"/>
              <a:t> nous a facilité le travail sur </a:t>
            </a:r>
            <a:r>
              <a:rPr lang="fr-FR" sz="2800" dirty="0" err="1"/>
              <a:t>vscode</a:t>
            </a:r>
            <a:endParaRPr lang="fr-FR" sz="2800" dirty="0"/>
          </a:p>
        </p:txBody>
      </p:sp>
      <p:sp>
        <p:nvSpPr>
          <p:cNvPr id="5" name="Espace réservé du texte 4"/>
          <p:cNvSpPr>
            <a:spLocks noGrp="1"/>
          </p:cNvSpPr>
          <p:nvPr>
            <p:ph type="body" sz="quarter" idx="3"/>
          </p:nvPr>
        </p:nvSpPr>
        <p:spPr/>
        <p:txBody>
          <a:bodyPr/>
          <a:lstStyle/>
          <a:p>
            <a:endParaRPr lang="fr-FR"/>
          </a:p>
        </p:txBody>
      </p:sp>
      <p:pic>
        <p:nvPicPr>
          <p:cNvPr id="7" name="Espace réservé du contenu 6"/>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213764" y="1911927"/>
            <a:ext cx="5548745" cy="4946073"/>
          </a:xfrm>
        </p:spPr>
      </p:pic>
    </p:spTree>
    <p:extLst>
      <p:ext uri="{BB962C8B-B14F-4D97-AF65-F5344CB8AC3E}">
        <p14:creationId xmlns:p14="http://schemas.microsoft.com/office/powerpoint/2010/main" val="2011616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    Créer un nouveau projet avec VS Code</a:t>
            </a:r>
            <a:br>
              <a:rPr lang="fr-FR" b="1" dirty="0"/>
            </a:br>
            <a:endParaRPr lang="fr-FR" dirty="0"/>
          </a:p>
        </p:txBody>
      </p:sp>
      <p:sp>
        <p:nvSpPr>
          <p:cNvPr id="11" name="Espace réservé du contenu 10"/>
          <p:cNvSpPr>
            <a:spLocks noGrp="1"/>
          </p:cNvSpPr>
          <p:nvPr>
            <p:ph idx="1"/>
          </p:nvPr>
        </p:nvSpPr>
        <p:spPr>
          <a:xfrm>
            <a:off x="581192" y="1715956"/>
            <a:ext cx="11029615" cy="3354808"/>
          </a:xfrm>
        </p:spPr>
        <p:txBody>
          <a:bodyPr>
            <a:normAutofit/>
          </a:bodyPr>
          <a:lstStyle/>
          <a:p>
            <a:r>
              <a:rPr lang="fr-FR" sz="2800" b="1" dirty="0"/>
              <a:t>Tapez la commande </a:t>
            </a:r>
            <a:r>
              <a:rPr lang="fr-FR" sz="2800" b="1" dirty="0" err="1"/>
              <a:t>ctrl+shift+p</a:t>
            </a:r>
            <a:r>
              <a:rPr lang="fr-FR" sz="2800" b="1" dirty="0"/>
              <a:t> sur Windows ou cmd+shift+p sur Mac. </a:t>
            </a:r>
          </a:p>
          <a:p>
            <a:r>
              <a:rPr lang="fr-FR" sz="2800" b="1" dirty="0"/>
              <a:t>Saisissez flutter sur la barre de recherche et cliquez sur l'option New </a:t>
            </a:r>
            <a:r>
              <a:rPr lang="fr-FR" sz="2800" b="1" dirty="0" err="1"/>
              <a:t>project</a:t>
            </a:r>
            <a:r>
              <a:rPr lang="fr-FR" sz="2800" b="1" dirty="0"/>
              <a:t>.</a:t>
            </a:r>
          </a:p>
          <a:p>
            <a:endParaRPr lang="fr-FR" sz="2800" b="1" dirty="0"/>
          </a:p>
          <a:p>
            <a:endParaRPr lang="fr-FR" sz="2800" b="1" dirty="0"/>
          </a:p>
        </p:txBody>
      </p:sp>
      <p:sp>
        <p:nvSpPr>
          <p:cNvPr id="12" name="Rectangle 3"/>
          <p:cNvSpPr>
            <a:spLocks noChangeArrowheads="1"/>
          </p:cNvSpPr>
          <p:nvPr/>
        </p:nvSpPr>
        <p:spPr bwMode="auto">
          <a:xfrm>
            <a:off x="0" y="0"/>
            <a:ext cx="12192000" cy="0"/>
          </a:xfrm>
          <a:prstGeom prst="rect">
            <a:avLst/>
          </a:prstGeom>
          <a:solidFill>
            <a:srgbClr val="E5EF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a:ln>
                  <a:noFill/>
                </a:ln>
                <a:solidFill>
                  <a:srgbClr val="424242"/>
                </a:solidFill>
                <a:effectLst/>
                <a:latin typeface="Public Sans"/>
              </a:rPr>
              <a:t>Tapez la commande </a:t>
            </a:r>
            <a:r>
              <a:rPr kumimoji="0" lang="fr-FR" altLang="fr-FR" b="0" i="0" u="none" strike="noStrike" cap="none" normalizeH="0" baseline="0">
                <a:ln>
                  <a:noFill/>
                </a:ln>
                <a:solidFill>
                  <a:srgbClr val="343F44"/>
                </a:solidFill>
                <a:effectLst/>
                <a:latin typeface="Space Mono"/>
              </a:rPr>
              <a:t>ctrl+shift+p</a:t>
            </a:r>
            <a:r>
              <a:rPr kumimoji="0" lang="fr-FR" altLang="fr-FR" sz="1300" b="0" i="0" u="none" strike="noStrike" cap="none" normalizeH="0" baseline="0">
                <a:ln>
                  <a:noFill/>
                </a:ln>
                <a:solidFill>
                  <a:srgbClr val="424242"/>
                </a:solidFill>
                <a:effectLst/>
                <a:latin typeface="Public Sans"/>
              </a:rPr>
              <a:t> sur Windows ou </a:t>
            </a:r>
            <a:r>
              <a:rPr kumimoji="0" lang="fr-FR" altLang="fr-FR" b="0" i="0" u="none" strike="noStrike" cap="none" normalizeH="0" baseline="0">
                <a:ln>
                  <a:noFill/>
                </a:ln>
                <a:solidFill>
                  <a:srgbClr val="343F44"/>
                </a:solidFill>
                <a:effectLst/>
                <a:latin typeface="Space Mono"/>
              </a:rPr>
              <a:t>cmd+shift+p</a:t>
            </a:r>
            <a:r>
              <a:rPr kumimoji="0" lang="fr-FR" altLang="fr-FR" sz="1300" b="0" i="0" u="none" strike="noStrike" cap="none" normalizeH="0" baseline="0">
                <a:ln>
                  <a:noFill/>
                </a:ln>
                <a:solidFill>
                  <a:srgbClr val="424242"/>
                </a:solidFill>
                <a:effectLst/>
                <a:latin typeface="Public Sans"/>
              </a:rPr>
              <a:t> sur Mac. Saisissez </a:t>
            </a:r>
            <a:r>
              <a:rPr kumimoji="0" lang="fr-FR" altLang="fr-FR" b="0" i="0" u="none" strike="noStrike" cap="none" normalizeH="0" baseline="0">
                <a:ln>
                  <a:noFill/>
                </a:ln>
                <a:solidFill>
                  <a:srgbClr val="343F44"/>
                </a:solidFill>
                <a:effectLst/>
                <a:latin typeface="Space Mono"/>
              </a:rPr>
              <a:t>flutter</a:t>
            </a:r>
            <a:r>
              <a:rPr kumimoji="0" lang="fr-FR" altLang="fr-FR" sz="1300" b="0" i="0" u="none" strike="noStrike" cap="none" normalizeH="0" baseline="0">
                <a:ln>
                  <a:noFill/>
                </a:ln>
                <a:solidFill>
                  <a:srgbClr val="424242"/>
                </a:solidFill>
                <a:effectLst/>
                <a:latin typeface="Public Sans"/>
              </a:rPr>
              <a:t> sur la barre de recherche et cliquez sur l'option </a:t>
            </a:r>
            <a:r>
              <a:rPr kumimoji="0" lang="fr-FR" altLang="fr-FR" b="0" i="0" u="none" strike="noStrike" cap="none" normalizeH="0" baseline="0">
                <a:ln>
                  <a:noFill/>
                </a:ln>
                <a:solidFill>
                  <a:srgbClr val="343F44"/>
                </a:solidFill>
                <a:effectLst/>
                <a:latin typeface="Space Mono"/>
              </a:rPr>
              <a:t>New project</a:t>
            </a:r>
            <a:r>
              <a:rPr kumimoji="0" lang="fr-FR" altLang="fr-FR" sz="1300" b="0" i="0" u="none" strike="noStrike" cap="none" normalizeH="0" baseline="0">
                <a:ln>
                  <a:noFill/>
                </a:ln>
                <a:solidFill>
                  <a:srgbClr val="424242"/>
                </a:solidFill>
                <a:effectLst/>
                <a:latin typeface="Public Sans"/>
              </a:rPr>
              <a:t>.</a:t>
            </a:r>
            <a:r>
              <a:rPr kumimoji="0" lang="fr-FR" altLang="fr-FR" sz="11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3" name="Rectangle 4"/>
          <p:cNvSpPr>
            <a:spLocks noChangeArrowheads="1"/>
          </p:cNvSpPr>
          <p:nvPr/>
        </p:nvSpPr>
        <p:spPr bwMode="auto">
          <a:xfrm flipH="1">
            <a:off x="12345926" y="4304309"/>
            <a:ext cx="1349287" cy="3108543"/>
          </a:xfrm>
          <a:prstGeom prst="rect">
            <a:avLst/>
          </a:prstGeom>
          <a:solidFill>
            <a:srgbClr val="E5EF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dirty="0">
                <a:ln>
                  <a:noFill/>
                </a:ln>
                <a:solidFill>
                  <a:srgbClr val="424242"/>
                </a:solidFill>
                <a:effectLst/>
                <a:latin typeface="Public Sans"/>
              </a:rPr>
              <a:t>Tapez la commande </a:t>
            </a:r>
            <a:r>
              <a:rPr kumimoji="0" lang="fr-FR" altLang="fr-FR" b="0" i="0" u="none" strike="noStrike" cap="none" normalizeH="0" baseline="0" dirty="0" err="1">
                <a:ln>
                  <a:noFill/>
                </a:ln>
                <a:solidFill>
                  <a:srgbClr val="343F44"/>
                </a:solidFill>
                <a:effectLst/>
                <a:latin typeface="Space Mono"/>
              </a:rPr>
              <a:t>ctrl+ift+p</a:t>
            </a:r>
            <a:r>
              <a:rPr kumimoji="0" lang="fr-FR" altLang="fr-FR" sz="1300" b="0" i="0" u="none" strike="noStrike" cap="none" normalizeH="0" baseline="0" dirty="0">
                <a:ln>
                  <a:noFill/>
                </a:ln>
                <a:solidFill>
                  <a:srgbClr val="424242"/>
                </a:solidFill>
                <a:effectLst/>
                <a:latin typeface="Public Sans"/>
              </a:rPr>
              <a:t> sur Windows ou </a:t>
            </a:r>
            <a:r>
              <a:rPr kumimoji="0" lang="fr-FR" altLang="fr-FR" b="0" i="0" u="none" strike="noStrike" cap="none" normalizeH="0" baseline="0" dirty="0" err="1">
                <a:ln>
                  <a:noFill/>
                </a:ln>
                <a:solidFill>
                  <a:srgbClr val="343F44"/>
                </a:solidFill>
                <a:effectLst/>
                <a:latin typeface="Space Mono"/>
              </a:rPr>
              <a:t>cmd+shift+p</a:t>
            </a:r>
            <a:r>
              <a:rPr kumimoji="0" lang="fr-FR" altLang="fr-FR" sz="1300" b="0" i="0" u="none" strike="noStrike" cap="none" normalizeH="0" baseline="0" dirty="0">
                <a:ln>
                  <a:noFill/>
                </a:ln>
                <a:solidFill>
                  <a:srgbClr val="424242"/>
                </a:solidFill>
                <a:effectLst/>
                <a:latin typeface="Public Sans"/>
              </a:rPr>
              <a:t> </a:t>
            </a:r>
            <a:r>
              <a:rPr kumimoji="0" lang="fr-FR" altLang="fr-FR" sz="1300" b="0" i="0" u="none" strike="noStrike" cap="none" normalizeH="0" baseline="0" dirty="0" err="1">
                <a:ln>
                  <a:noFill/>
                </a:ln>
                <a:solidFill>
                  <a:srgbClr val="424242"/>
                </a:solidFill>
                <a:effectLst/>
                <a:latin typeface="Public Sans"/>
              </a:rPr>
              <a:t>surMac</a:t>
            </a:r>
            <a:r>
              <a:rPr kumimoji="0" lang="fr-FR" altLang="fr-FR" sz="1300" b="0" i="0" u="none" strike="noStrike" cap="none" normalizeH="0" baseline="0" dirty="0">
                <a:ln>
                  <a:noFill/>
                </a:ln>
                <a:solidFill>
                  <a:srgbClr val="424242"/>
                </a:solidFill>
                <a:effectLst/>
                <a:latin typeface="Public Sans"/>
              </a:rPr>
              <a:t>. Saisissez </a:t>
            </a:r>
            <a:r>
              <a:rPr kumimoji="0" lang="fr-FR" altLang="fr-FR" b="0" i="0" u="none" strike="noStrike" cap="none" normalizeH="0" baseline="0" dirty="0">
                <a:ln>
                  <a:noFill/>
                </a:ln>
                <a:solidFill>
                  <a:srgbClr val="343F44"/>
                </a:solidFill>
                <a:effectLst/>
                <a:latin typeface="Space Mono"/>
              </a:rPr>
              <a:t>flutter</a:t>
            </a:r>
            <a:r>
              <a:rPr kumimoji="0" lang="fr-FR" altLang="fr-FR" sz="1300" b="0" i="0" u="none" strike="noStrike" cap="none" normalizeH="0" baseline="0" dirty="0">
                <a:ln>
                  <a:noFill/>
                </a:ln>
                <a:solidFill>
                  <a:srgbClr val="424242"/>
                </a:solidFill>
                <a:effectLst/>
                <a:latin typeface="Public Sans"/>
              </a:rPr>
              <a:t> sur la barre de recherche et cliquez sur l'option </a:t>
            </a:r>
            <a:r>
              <a:rPr kumimoji="0" lang="fr-FR" altLang="fr-FR" b="0" i="0" u="none" strike="noStrike" cap="none" normalizeH="0" baseline="0" dirty="0">
                <a:ln>
                  <a:noFill/>
                </a:ln>
                <a:solidFill>
                  <a:srgbClr val="343F44"/>
                </a:solidFill>
                <a:effectLst/>
                <a:latin typeface="Space Mono"/>
              </a:rPr>
              <a:t>New </a:t>
            </a:r>
            <a:r>
              <a:rPr kumimoji="0" lang="fr-FR" altLang="fr-FR" b="0" i="0" u="none" strike="noStrike" cap="none" normalizeH="0" baseline="0" dirty="0" err="1">
                <a:ln>
                  <a:noFill/>
                </a:ln>
                <a:solidFill>
                  <a:srgbClr val="343F44"/>
                </a:solidFill>
                <a:effectLst/>
                <a:latin typeface="Space Mono"/>
              </a:rPr>
              <a:t>project</a:t>
            </a:r>
            <a:r>
              <a:rPr kumimoji="0" lang="fr-FR" altLang="fr-FR" sz="1300" b="0" i="0" u="none" strike="noStrike" cap="none" normalizeH="0" baseline="0" dirty="0">
                <a:ln>
                  <a:noFill/>
                </a:ln>
                <a:solidFill>
                  <a:srgbClr val="424242"/>
                </a:solidFill>
                <a:effectLst/>
                <a:latin typeface="Public Sans"/>
              </a:rPr>
              <a:t>.</a:t>
            </a:r>
            <a:r>
              <a:rPr kumimoji="0" lang="fr-FR" altLang="fr-FR" sz="11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AutoShape 6" descr="https://www.xarala.co/blog/content/images/2022/09/Screenshot-2022-09-06-at-21.46.5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5" name="AutoShape 8" descr="https://www.xarala.co/blog/content/images/2022/09/Screenshot-2022-09-06-at-21.46.51.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58371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478" y="478972"/>
            <a:ext cx="11828522" cy="6379028"/>
          </a:xfrm>
        </p:spPr>
      </p:pic>
    </p:spTree>
    <p:extLst>
      <p:ext uri="{BB962C8B-B14F-4D97-AF65-F5344CB8AC3E}">
        <p14:creationId xmlns:p14="http://schemas.microsoft.com/office/powerpoint/2010/main" val="2459619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411211"/>
            <a:ext cx="11029616" cy="856480"/>
          </a:xfrm>
        </p:spPr>
        <p:txBody>
          <a:bodyPr>
            <a:normAutofit/>
          </a:bodyPr>
          <a:lstStyle/>
          <a:p>
            <a:r>
              <a:rPr lang="fr-FR" sz="3200" u="sng" dirty="0"/>
              <a:t>                        </a:t>
            </a:r>
            <a:r>
              <a:rPr lang="fr-FR" sz="3200" dirty="0"/>
              <a:t>OBJECTIFS DU  </a:t>
            </a:r>
            <a:r>
              <a:rPr lang="fr-FR" sz="3200" i="1" dirty="0"/>
              <a:t>PROJET</a:t>
            </a:r>
            <a:endParaRPr lang="fr-FR" sz="3200" i="1" u="sng" dirty="0">
              <a:solidFill>
                <a:schemeClr val="accent2">
                  <a:lumMod val="50000"/>
                </a:schemeClr>
              </a:solidFill>
            </a:endParaRPr>
          </a:p>
        </p:txBody>
      </p:sp>
      <p:sp>
        <p:nvSpPr>
          <p:cNvPr id="3" name="Espace réservé du contenu 2"/>
          <p:cNvSpPr>
            <a:spLocks noGrp="1"/>
          </p:cNvSpPr>
          <p:nvPr>
            <p:ph idx="1"/>
          </p:nvPr>
        </p:nvSpPr>
        <p:spPr>
          <a:xfrm>
            <a:off x="193964" y="1773382"/>
            <a:ext cx="11804072" cy="5084618"/>
          </a:xfrm>
        </p:spPr>
        <p:txBody>
          <a:bodyPr>
            <a:noAutofit/>
          </a:bodyPr>
          <a:lstStyle/>
          <a:p>
            <a:r>
              <a:rPr lang="fr-FR" sz="2800" b="1" dirty="0"/>
              <a:t>Ce projet est une  </a:t>
            </a:r>
            <a:r>
              <a:rPr lang="fr-FR" sz="2800" b="1" dirty="0" err="1"/>
              <a:t>Re-Ingenierie</a:t>
            </a:r>
            <a:r>
              <a:rPr lang="fr-FR" sz="2800" b="1" dirty="0"/>
              <a:t> application de gestion hôtelière .En effet dix ans de cela, un étudiant en informatique à développer une application   qui a pour but la gestion d’un hôtel. Afin de développer l’application, le jeune coder a utilisé  le langage pascal. Notre travail consiste à améliorer cette application en utilisant de nouvelles technologies et à ajouter de nouvelles fonctionnalités . Nous aurons à développer :-&gt; Une  application desktop utilisant le langage Python combiné à la bibliothèque GTK, appelant les services de l’API -&gt; Une API REST de gestion de l’hôtel permettant de réaliser les fonctionnalités conçues et les présenter de façon sécurisée aux applications grâce au langage </a:t>
            </a:r>
            <a:r>
              <a:rPr lang="fr-FR" sz="2800" b="1" dirty="0" err="1"/>
              <a:t>Goet</a:t>
            </a:r>
            <a:r>
              <a:rPr lang="fr-FR" sz="2800" b="1" dirty="0"/>
              <a:t> dans le format JSON-&gt; Une base de donnée </a:t>
            </a:r>
            <a:r>
              <a:rPr lang="fr-FR" sz="2800" b="1" dirty="0" err="1"/>
              <a:t>mysql</a:t>
            </a:r>
            <a:r>
              <a:rPr lang="fr-FR" sz="2800" b="1" dirty="0"/>
              <a:t> répartie sur 3 nœuds en utilisant </a:t>
            </a:r>
            <a:r>
              <a:rPr lang="fr-FR" sz="2800" b="1" dirty="0" err="1"/>
              <a:t>ProxySQL</a:t>
            </a:r>
            <a:endParaRPr lang="fr-FR" sz="2800" b="1" dirty="0"/>
          </a:p>
        </p:txBody>
      </p:sp>
      <p:sp>
        <p:nvSpPr>
          <p:cNvPr id="4" name="Flèche droite 3"/>
          <p:cNvSpPr/>
          <p:nvPr/>
        </p:nvSpPr>
        <p:spPr>
          <a:xfrm>
            <a:off x="6192982" y="1184564"/>
            <a:ext cx="45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8581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391887"/>
            <a:ext cx="11610808" cy="1569024"/>
          </a:xfrm>
          <a:solidFill>
            <a:schemeClr val="bg1"/>
          </a:solidFill>
          <a:ln>
            <a:solidFill>
              <a:schemeClr val="bg1"/>
            </a:solidFill>
          </a:ln>
        </p:spPr>
        <p:txBody>
          <a:bodyPr>
            <a:normAutofit/>
          </a:bodyPr>
          <a:lstStyle/>
          <a:p>
            <a:pPr lvl="0"/>
            <a:r>
              <a:rPr lang="fr-FR" altLang="fr-FR" cap="none" dirty="0">
                <a:solidFill>
                  <a:srgbClr val="424242"/>
                </a:solidFill>
                <a:latin typeface="Public Sans"/>
              </a:rPr>
              <a:t>VS Code, va vous proposer différentes options, choisissez la première.</a:t>
            </a:r>
            <a:br>
              <a:rPr lang="fr-FR" altLang="fr-FR" sz="2000" cap="none" dirty="0">
                <a:solidFill>
                  <a:schemeClr val="tx1"/>
                </a:solidFill>
              </a:rPr>
            </a:br>
            <a:endParaRPr lang="fr-FR" dirty="0"/>
          </a:p>
        </p:txBody>
      </p:sp>
      <p:sp>
        <p:nvSpPr>
          <p:cNvPr id="3" name="Espace réservé du contenu 2"/>
          <p:cNvSpPr>
            <a:spLocks noGrp="1"/>
          </p:cNvSpPr>
          <p:nvPr>
            <p:ph idx="1"/>
          </p:nvPr>
        </p:nvSpPr>
        <p:spPr>
          <a:xfrm>
            <a:off x="581192" y="2180496"/>
            <a:ext cx="11029615" cy="5038874"/>
          </a:xfrm>
        </p:spPr>
        <p:txBody>
          <a:bodyPr/>
          <a:lstStyle/>
          <a:p>
            <a:endParaRPr lang="fr-FR" dirty="0"/>
          </a:p>
        </p:txBody>
      </p:sp>
      <p:sp>
        <p:nvSpPr>
          <p:cNvPr id="4" name="Rectangle 1"/>
          <p:cNvSpPr>
            <a:spLocks noChangeArrowheads="1"/>
          </p:cNvSpPr>
          <p:nvPr/>
        </p:nvSpPr>
        <p:spPr bwMode="auto">
          <a:xfrm>
            <a:off x="0" y="-3203108"/>
            <a:ext cx="1880643" cy="686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i="0" u="none" strike="noStrike" cap="none" normalizeH="0" baseline="0" dirty="0">
                <a:ln>
                  <a:noFill/>
                </a:ln>
                <a:solidFill>
                  <a:schemeClr val="bg1"/>
                </a:solidFill>
                <a:effectLst/>
                <a:latin typeface="Arial" panose="020B0604020202020204" pitchFamily="34" charset="0"/>
              </a:rPr>
              <a:t>  </a:t>
            </a:r>
            <a:r>
              <a:rPr kumimoji="0" lang="fr-FR" altLang="fr-FR" sz="44000" i="0" u="none" strike="noStrike" cap="none" normalizeH="0" baseline="0" dirty="0">
                <a:ln>
                  <a:noFill/>
                </a:ln>
                <a:solidFill>
                  <a:schemeClr val="bg1"/>
                </a:solidFill>
                <a:effectLst/>
                <a:latin typeface="Arial" panose="020B0604020202020204" pitchFamily="34" charset="0"/>
              </a:rPr>
              <a:t> </a:t>
            </a:r>
            <a:endParaRPr kumimoji="0" lang="fr-FR" altLang="fr-FR" sz="1800" i="0" u="none" strike="noStrike" cap="none" normalizeH="0" baseline="0" dirty="0">
              <a:ln>
                <a:noFill/>
              </a:ln>
              <a:solidFill>
                <a:schemeClr val="bg1"/>
              </a:solidFill>
              <a:effectLst/>
              <a:latin typeface="Arial" panose="020B0604020202020204" pitchFamily="34" charset="0"/>
            </a:endParaRPr>
          </a:p>
        </p:txBody>
      </p:sp>
      <p:pic>
        <p:nvPicPr>
          <p:cNvPr id="2050" name="Picture 2" descr="https://www.xarala.co/blog/content/images/2022/09/Screenshot-2022-09-06-at-21.48.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19" y="1960913"/>
            <a:ext cx="11384384" cy="462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063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702155"/>
            <a:ext cx="11029616" cy="891513"/>
          </a:xfrm>
          <a:solidFill>
            <a:schemeClr val="bg1"/>
          </a:solidFill>
        </p:spPr>
        <p:txBody>
          <a:bodyPr>
            <a:normAutofit fontScale="90000"/>
          </a:bodyPr>
          <a:lstStyle/>
          <a:p>
            <a:r>
              <a:rPr lang="fr-FR" b="1" dirty="0">
                <a:solidFill>
                  <a:schemeClr val="tx1"/>
                </a:solidFill>
              </a:rPr>
              <a:t>Cliquez sur Application et choisissez un dossier pour votre projet.</a:t>
            </a:r>
          </a:p>
        </p:txBody>
      </p:sp>
      <p:sp>
        <p:nvSpPr>
          <p:cNvPr id="3" name="Espace réservé du contenu 2"/>
          <p:cNvSpPr>
            <a:spLocks noGrp="1"/>
          </p:cNvSpPr>
          <p:nvPr>
            <p:ph idx="1"/>
          </p:nvPr>
        </p:nvSpPr>
        <p:spPr/>
        <p:txBody>
          <a:bodyPr/>
          <a:lstStyle/>
          <a:p>
            <a:endParaRPr lang="fr-FR" dirty="0"/>
          </a:p>
        </p:txBody>
      </p:sp>
      <p:sp>
        <p:nvSpPr>
          <p:cNvPr id="4" name="Rectangle 1"/>
          <p:cNvSpPr>
            <a:spLocks noChangeArrowheads="1"/>
          </p:cNvSpPr>
          <p:nvPr/>
        </p:nvSpPr>
        <p:spPr bwMode="auto">
          <a:xfrm>
            <a:off x="0" y="-4141827"/>
            <a:ext cx="2315057" cy="874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56200" b="0" i="0" u="none" strike="noStrike" cap="none" normalizeH="0" baseline="0" dirty="0">
                <a:ln>
                  <a:noFill/>
                </a:ln>
                <a:solidFill>
                  <a:schemeClr val="tx1"/>
                </a:solidFill>
                <a:effectLst/>
                <a:latin typeface="Arial" panose="020B0604020202020204" pitchFamily="34" charset="0"/>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https://www.xarala.co/blog/content/images/2022/09/Screenshot-2022-09-06-at-21.48.5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2" y="1854926"/>
            <a:ext cx="11029615" cy="5003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963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515686"/>
            <a:ext cx="11029616" cy="1013800"/>
          </a:xfrm>
          <a:solidFill>
            <a:schemeClr val="bg1"/>
          </a:solidFill>
        </p:spPr>
        <p:txBody>
          <a:bodyPr/>
          <a:lstStyle/>
          <a:p>
            <a:r>
              <a:rPr lang="fr-FR" b="1" dirty="0">
                <a:solidFill>
                  <a:schemeClr val="tx1"/>
                </a:solidFill>
              </a:rPr>
              <a:t>Validez et changez le nom de votre application.</a:t>
            </a:r>
          </a:p>
        </p:txBody>
      </p:sp>
      <p:sp>
        <p:nvSpPr>
          <p:cNvPr id="3" name="Espace réservé du contenu 2"/>
          <p:cNvSpPr>
            <a:spLocks noGrp="1"/>
          </p:cNvSpPr>
          <p:nvPr>
            <p:ph idx="1"/>
          </p:nvPr>
        </p:nvSpPr>
        <p:spPr>
          <a:xfrm>
            <a:off x="-5270967" y="5777005"/>
            <a:ext cx="8501680" cy="2177294"/>
          </a:xfrm>
        </p:spPr>
        <p:txBody>
          <a:bodyPr/>
          <a:lstStyle/>
          <a:p>
            <a:endParaRPr lang="fr-FR" dirty="0"/>
          </a:p>
        </p:txBody>
      </p:sp>
      <p:sp>
        <p:nvSpPr>
          <p:cNvPr id="4" name="Rectangle 1"/>
          <p:cNvSpPr>
            <a:spLocks noChangeArrowheads="1"/>
          </p:cNvSpPr>
          <p:nvPr/>
        </p:nvSpPr>
        <p:spPr bwMode="auto">
          <a:xfrm>
            <a:off x="-5852160" y="-268917"/>
            <a:ext cx="9397652" cy="518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300" b="0" i="0" u="none" strike="noStrike" cap="none" normalizeH="0" baseline="0">
                <a:ln>
                  <a:noFill/>
                </a:ln>
                <a:solidFill>
                  <a:srgbClr val="424242"/>
                </a:solidFill>
                <a:effectLst/>
                <a:latin typeface="Public Sans"/>
              </a:rPr>
              <a:t>Validez et changez le nom de votre application.</a:t>
            </a:r>
            <a:endParaRPr kumimoji="0" lang="fr-FR" altLang="fr-FR"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a:ln>
                  <a:noFill/>
                </a:ln>
                <a:solidFill>
                  <a:schemeClr val="tx1"/>
                </a:solidFill>
                <a:effectLst/>
                <a:latin typeface="Arial" panose="020B0604020202020204" pitchFamily="34" charset="0"/>
              </a:rPr>
              <a:t>  </a:t>
            </a:r>
            <a:r>
              <a:rPr kumimoji="0" lang="fr-FR" altLang="fr-FR" sz="31800" b="0" i="0" u="none" strike="noStrike" cap="none" normalizeH="0" baseline="0">
                <a:ln>
                  <a:noFill/>
                </a:ln>
                <a:solidFill>
                  <a:schemeClr val="tx1"/>
                </a:solidFill>
                <a:effectLst/>
                <a:latin typeface="Arial" panose="020B0604020202020204" pitchFamily="34" charset="0"/>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4098" name="Picture 2" descr="https://www.xarala.co/blog/content/images/2022/09/Screenshot-2022-09-06-at-21.49.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9429"/>
            <a:ext cx="12192000" cy="489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06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0" y="97724"/>
            <a:ext cx="11861074" cy="2308324"/>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cap="none" normalizeH="0" baseline="0" dirty="0">
                <a:ln>
                  <a:noFill/>
                </a:ln>
                <a:effectLst/>
                <a:latin typeface="Public Sans"/>
              </a:rPr>
              <a:t>Tester l'application sur VS Code</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1" i="0" u="none" strike="noStrike" cap="none" normalizeH="0" baseline="0" dirty="0">
                <a:ln>
                  <a:noFill/>
                </a:ln>
                <a:effectLst/>
                <a:latin typeface="Public Sans"/>
              </a:rPr>
              <a:t>Pour tester l'application, nous allons appuyer sur la touche </a:t>
            </a:r>
            <a:r>
              <a:rPr kumimoji="0" lang="fr-FR" altLang="fr-FR" sz="4800" b="1" i="0" u="none" strike="noStrike" cap="none" normalizeH="0" baseline="0" dirty="0">
                <a:ln>
                  <a:noFill/>
                </a:ln>
                <a:effectLst/>
                <a:latin typeface="Space Mono"/>
              </a:rPr>
              <a:t>f5</a:t>
            </a:r>
            <a:r>
              <a:rPr kumimoji="0" lang="fr-FR" altLang="fr-FR" sz="2400" b="1" i="0" u="none" strike="noStrike" cap="none" normalizeH="0" baseline="0" dirty="0">
                <a:ln>
                  <a:noFill/>
                </a:ln>
                <a:effectLst/>
                <a:latin typeface="Public Sans"/>
              </a:rPr>
              <a:t> sur Windows</a:t>
            </a:r>
            <a:r>
              <a:rPr kumimoji="0" lang="fr-FR" altLang="fr-FR" sz="2400" b="1" i="0" u="none" strike="noStrike" cap="none" normalizeH="0" dirty="0">
                <a:ln>
                  <a:noFill/>
                </a:ln>
                <a:effectLst/>
                <a:latin typeface="Public Sans"/>
              </a:rPr>
              <a:t> </a:t>
            </a:r>
            <a:r>
              <a:rPr kumimoji="0" lang="fr-FR" altLang="fr-FR" sz="2400" b="1" i="0" u="none" strike="noStrike" cap="none" normalizeH="0" baseline="0" dirty="0">
                <a:ln>
                  <a:noFill/>
                </a:ln>
                <a:effectLst/>
                <a:latin typeface="Public Sans"/>
              </a:rPr>
              <a:t>ou </a:t>
            </a:r>
            <a:r>
              <a:rPr kumimoji="0" lang="fr-FR" altLang="fr-FR" sz="4800" b="1" i="0" u="none" strike="noStrike" cap="none" normalizeH="0" baseline="0" dirty="0">
                <a:ln>
                  <a:noFill/>
                </a:ln>
                <a:effectLst/>
                <a:latin typeface="Space Mono"/>
              </a:rPr>
              <a:t>fn+f5</a:t>
            </a:r>
            <a:r>
              <a:rPr kumimoji="0" lang="fr-FR" altLang="fr-FR" sz="2400" b="1" i="0" u="none" strike="noStrike" cap="none" normalizeH="0" baseline="0" dirty="0">
                <a:ln>
                  <a:noFill/>
                </a:ln>
                <a:effectLst/>
                <a:latin typeface="Public Sans"/>
              </a:rPr>
              <a:t> sur mac. Attendez quelques minutes, flutter est entrain </a:t>
            </a:r>
            <a:r>
              <a:rPr kumimoji="0" lang="fr-FR" altLang="fr-FR" sz="2400" b="1" i="0" u="none" strike="noStrike" cap="none" normalizeH="0" baseline="0" dirty="0">
                <a:ln>
                  <a:noFill/>
                </a:ln>
                <a:solidFill>
                  <a:srgbClr val="424242"/>
                </a:solidFill>
                <a:effectLst/>
                <a:latin typeface="Public Sans"/>
              </a:rPr>
              <a:t>de </a:t>
            </a:r>
            <a:r>
              <a:rPr kumimoji="0" lang="fr-FR" altLang="fr-FR" sz="2400" b="1" i="0" u="none" strike="noStrike" cap="none" normalizeH="0" baseline="0" dirty="0" err="1">
                <a:ln>
                  <a:noFill/>
                </a:ln>
                <a:solidFill>
                  <a:srgbClr val="424242"/>
                </a:solidFill>
                <a:effectLst/>
                <a:latin typeface="Public Sans"/>
              </a:rPr>
              <a:t>builder</a:t>
            </a:r>
            <a:r>
              <a:rPr kumimoji="0" lang="fr-FR" altLang="fr-FR" sz="2400" b="1" i="0" u="none" strike="noStrike" cap="none" normalizeH="0" baseline="0" dirty="0">
                <a:ln>
                  <a:noFill/>
                </a:ln>
                <a:solidFill>
                  <a:srgbClr val="424242"/>
                </a:solidFill>
                <a:effectLst/>
                <a:latin typeface="Public Sans"/>
              </a:rPr>
              <a:t> votre application.</a:t>
            </a:r>
            <a:endParaRPr kumimoji="0" lang="fr-FR" altLang="fr-FR" sz="3600" b="1" i="0" u="none" strike="noStrike" cap="none" normalizeH="0" baseline="0" dirty="0">
              <a:ln>
                <a:noFill/>
              </a:ln>
              <a:solidFill>
                <a:schemeClr val="tx1"/>
              </a:solidFill>
              <a:effectLst/>
            </a:endParaRPr>
          </a:p>
        </p:txBody>
      </p:sp>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406048"/>
            <a:ext cx="12579927" cy="5574170"/>
          </a:xfrm>
        </p:spPr>
      </p:pic>
    </p:spTree>
    <p:extLst>
      <p:ext uri="{BB962C8B-B14F-4D97-AF65-F5344CB8AC3E}">
        <p14:creationId xmlns:p14="http://schemas.microsoft.com/office/powerpoint/2010/main" val="1275517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332509"/>
            <a:ext cx="11029616" cy="1052945"/>
          </a:xfrm>
          <a:solidFill>
            <a:schemeClr val="bg1"/>
          </a:solidFill>
        </p:spPr>
        <p:txBody>
          <a:bodyPr>
            <a:normAutofit/>
          </a:bodyPr>
          <a:lstStyle/>
          <a:p>
            <a:r>
              <a:rPr lang="fr-FR" b="1" dirty="0">
                <a:solidFill>
                  <a:schemeClr val="tx1"/>
                </a:solidFill>
              </a:rPr>
              <a:t>Une fois fini, vous obtenez ce résultat.</a:t>
            </a:r>
          </a:p>
        </p:txBody>
      </p:sp>
      <p:pic>
        <p:nvPicPr>
          <p:cNvPr id="8" name="Espace réservé du contenu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836" y="1967345"/>
            <a:ext cx="11970327" cy="6206837"/>
          </a:xfrm>
        </p:spPr>
      </p:pic>
    </p:spTree>
    <p:extLst>
      <p:ext uri="{BB962C8B-B14F-4D97-AF65-F5344CB8AC3E}">
        <p14:creationId xmlns:p14="http://schemas.microsoft.com/office/powerpoint/2010/main" val="97796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solidFill>
            <a:schemeClr val="accent2">
              <a:lumMod val="50000"/>
            </a:schemeClr>
          </a:solidFill>
        </p:spPr>
        <p:txBody>
          <a:bodyPr/>
          <a:lstStyle/>
          <a:p>
            <a:r>
              <a:rPr lang="fr-FR" b="1" dirty="0">
                <a:solidFill>
                  <a:schemeClr val="tx1"/>
                </a:solidFill>
              </a:rPr>
              <a:t>                     </a:t>
            </a:r>
            <a:r>
              <a:rPr lang="fr-FR" b="1" dirty="0"/>
              <a:t>Changement du code</a:t>
            </a:r>
          </a:p>
        </p:txBody>
      </p:sp>
      <p:sp>
        <p:nvSpPr>
          <p:cNvPr id="3" name="Espace réservé du contenu 2"/>
          <p:cNvSpPr>
            <a:spLocks noGrp="1"/>
          </p:cNvSpPr>
          <p:nvPr>
            <p:ph idx="1"/>
          </p:nvPr>
        </p:nvSpPr>
        <p:spPr>
          <a:xfrm>
            <a:off x="581192" y="2614708"/>
            <a:ext cx="11029615" cy="3730674"/>
          </a:xfrm>
        </p:spPr>
        <p:txBody>
          <a:bodyPr/>
          <a:lstStyle/>
          <a:p>
            <a:r>
              <a:rPr lang="fr-FR" sz="3600" dirty="0"/>
              <a:t>Nous allons faire quelques manipulations du code généré par VS Code. Ouvrez le fichier lib/</a:t>
            </a:r>
            <a:r>
              <a:rPr lang="fr-FR" sz="3600" dirty="0" err="1"/>
              <a:t>main.dart</a:t>
            </a:r>
            <a:r>
              <a:rPr lang="fr-FR" sz="3600" dirty="0"/>
              <a:t> et scrollez jusqu'a la ligne 27 et modifiez le texte "Flutter </a:t>
            </a:r>
            <a:r>
              <a:rPr lang="fr-FR" sz="3600" dirty="0" err="1"/>
              <a:t>Demo</a:t>
            </a:r>
            <a:r>
              <a:rPr lang="fr-FR" sz="3600" dirty="0"/>
              <a:t> Home Page" par un texte de votre choix. Enregistrez et regardez votre émulateur</a:t>
            </a:r>
            <a:r>
              <a:rPr lang="fr-FR" dirty="0"/>
              <a:t>.</a:t>
            </a:r>
          </a:p>
          <a:p>
            <a:endParaRPr lang="fr-FR" dirty="0"/>
          </a:p>
        </p:txBody>
      </p:sp>
      <p:sp>
        <p:nvSpPr>
          <p:cNvPr id="4" name="Organigramme : Alternative 3"/>
          <p:cNvSpPr/>
          <p:nvPr/>
        </p:nvSpPr>
        <p:spPr>
          <a:xfrm>
            <a:off x="360218" y="5652655"/>
            <a:ext cx="11831781" cy="1205345"/>
          </a:xfrm>
          <a:prstGeom prst="flowChartAlternateProcess">
            <a:avLst/>
          </a:prstGeom>
          <a:ln/>
        </p:spPr>
        <p:style>
          <a:lnRef idx="2">
            <a:schemeClr val="accent2"/>
          </a:lnRef>
          <a:fillRef idx="1">
            <a:schemeClr val="lt1"/>
          </a:fillRef>
          <a:effectRef idx="0">
            <a:schemeClr val="accent2"/>
          </a:effectRef>
          <a:fontRef idx="minor">
            <a:schemeClr val="dk1"/>
          </a:fontRef>
        </p:style>
        <p:txBody>
          <a:bodyPr rtlCol="0" anchor="ctr"/>
          <a:lstStyle/>
          <a:p>
            <a:pPr lvl="0" defTabSz="914400" eaLnBrk="0" fontAlgn="base" hangingPunct="0">
              <a:spcBef>
                <a:spcPct val="0"/>
              </a:spcBef>
              <a:spcAft>
                <a:spcPct val="0"/>
              </a:spcAft>
            </a:pPr>
            <a:r>
              <a:rPr lang="fr-FR" altLang="fr-FR" sz="2400" b="1" dirty="0">
                <a:solidFill>
                  <a:srgbClr val="1B1642"/>
                </a:solidFill>
                <a:latin typeface="Space Mono"/>
              </a:rPr>
              <a:t>        																							DART      </a:t>
            </a:r>
          </a:p>
          <a:p>
            <a:pPr lvl="0" defTabSz="914400" eaLnBrk="0" fontAlgn="base" hangingPunct="0">
              <a:spcBef>
                <a:spcPct val="0"/>
              </a:spcBef>
              <a:spcAft>
                <a:spcPct val="0"/>
              </a:spcAft>
            </a:pPr>
            <a:r>
              <a:rPr lang="fr-FR" altLang="fr-FR" sz="2800" b="1" dirty="0">
                <a:solidFill>
                  <a:srgbClr val="1B1642"/>
                </a:solidFill>
                <a:latin typeface="Space Mono"/>
              </a:rPr>
              <a:t>home</a:t>
            </a:r>
            <a:r>
              <a:rPr lang="fr-FR" altLang="fr-FR" sz="2800" b="1" dirty="0">
                <a:solidFill>
                  <a:srgbClr val="9B51E0"/>
                </a:solidFill>
                <a:latin typeface="Space Mono"/>
              </a:rPr>
              <a:t>:</a:t>
            </a:r>
            <a:r>
              <a:rPr lang="fr-FR" altLang="fr-FR" sz="2800" b="1" dirty="0">
                <a:solidFill>
                  <a:srgbClr val="1B1642"/>
                </a:solidFill>
                <a:latin typeface="Space Mono"/>
              </a:rPr>
              <a:t> </a:t>
            </a:r>
            <a:r>
              <a:rPr lang="fr-FR" altLang="fr-FR" sz="2800" b="1" dirty="0" err="1">
                <a:solidFill>
                  <a:srgbClr val="006AFF"/>
                </a:solidFill>
                <a:latin typeface="Space Mono"/>
              </a:rPr>
              <a:t>const</a:t>
            </a:r>
            <a:r>
              <a:rPr lang="fr-FR" altLang="fr-FR" sz="2800" b="1" dirty="0">
                <a:solidFill>
                  <a:srgbClr val="1B1642"/>
                </a:solidFill>
                <a:latin typeface="Space Mono"/>
              </a:rPr>
              <a:t> </a:t>
            </a:r>
            <a:r>
              <a:rPr lang="fr-FR" altLang="fr-FR" sz="2800" b="1" dirty="0" err="1">
                <a:solidFill>
                  <a:srgbClr val="1B1642"/>
                </a:solidFill>
                <a:latin typeface="Space Mono"/>
              </a:rPr>
              <a:t>MyHomePage</a:t>
            </a:r>
            <a:r>
              <a:rPr lang="fr-FR" altLang="fr-FR" sz="2800" b="1" dirty="0">
                <a:solidFill>
                  <a:srgbClr val="9B51E0"/>
                </a:solidFill>
                <a:latin typeface="Space Mono"/>
              </a:rPr>
              <a:t>(</a:t>
            </a:r>
            <a:r>
              <a:rPr lang="fr-FR" altLang="fr-FR" sz="2800" b="1" dirty="0" err="1">
                <a:solidFill>
                  <a:srgbClr val="1B1642"/>
                </a:solidFill>
                <a:latin typeface="Space Mono"/>
              </a:rPr>
              <a:t>title</a:t>
            </a:r>
            <a:r>
              <a:rPr lang="fr-FR" altLang="fr-FR" sz="2800" b="1" dirty="0">
                <a:solidFill>
                  <a:srgbClr val="9B51E0"/>
                </a:solidFill>
                <a:latin typeface="Space Mono"/>
              </a:rPr>
              <a:t>:</a:t>
            </a:r>
            <a:r>
              <a:rPr lang="fr-FR" altLang="fr-FR" sz="2800" b="1" dirty="0">
                <a:solidFill>
                  <a:srgbClr val="1B1642"/>
                </a:solidFill>
                <a:latin typeface="Space Mono"/>
              </a:rPr>
              <a:t> </a:t>
            </a:r>
            <a:r>
              <a:rPr lang="fr-FR" altLang="fr-FR" sz="2800" b="1" dirty="0">
                <a:solidFill>
                  <a:srgbClr val="27AE60"/>
                </a:solidFill>
                <a:latin typeface="Space Mono"/>
              </a:rPr>
              <a:t>'Apprendre Flutter'</a:t>
            </a:r>
            <a:r>
              <a:rPr lang="fr-FR" altLang="fr-FR" sz="2800" b="1" dirty="0">
                <a:solidFill>
                  <a:srgbClr val="9B51E0"/>
                </a:solidFill>
                <a:latin typeface="Space Mono"/>
              </a:rPr>
              <a:t>)</a:t>
            </a:r>
            <a:endParaRPr lang="fr-FR" altLang="fr-FR" sz="6000" b="1" dirty="0">
              <a:solidFill>
                <a:schemeClr val="tx1"/>
              </a:solidFill>
              <a:latin typeface="Arial" panose="020B0604020202020204" pitchFamily="34" charset="0"/>
            </a:endParaRPr>
          </a:p>
        </p:txBody>
      </p:sp>
      <p:sp>
        <p:nvSpPr>
          <p:cNvPr id="6" name="Rectangle 2"/>
          <p:cNvSpPr>
            <a:spLocks noChangeArrowheads="1"/>
          </p:cNvSpPr>
          <p:nvPr/>
        </p:nvSpPr>
        <p:spPr bwMode="auto">
          <a:xfrm>
            <a:off x="-304800" y="182480"/>
            <a:ext cx="184731" cy="36933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2081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Rectangle 1"/>
          <p:cNvSpPr>
            <a:spLocks noGrp="1" noChangeArrowheads="1"/>
          </p:cNvSpPr>
          <p:nvPr>
            <p:ph idx="1"/>
          </p:nvPr>
        </p:nvSpPr>
        <p:spPr bwMode="auto">
          <a:xfrm>
            <a:off x="0" y="2702395"/>
            <a:ext cx="12192000" cy="280076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600" b="0" i="0" u="none" strike="noStrike" cap="none" normalizeH="0" baseline="0" dirty="0">
                <a:ln>
                  <a:noFill/>
                </a:ln>
                <a:solidFill>
                  <a:srgbClr val="424242"/>
                </a:solidFill>
                <a:effectLst/>
                <a:latin typeface="Public Sans"/>
              </a:rPr>
              <a:t>Jouez avec le code, pour modifier le texte qui est au milieu,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600" b="0" i="0" u="none" strike="noStrike" cap="none" normalizeH="0" baseline="0" dirty="0">
                <a:ln>
                  <a:noFill/>
                </a:ln>
                <a:solidFill>
                  <a:srgbClr val="424242"/>
                </a:solidFill>
                <a:effectLst/>
                <a:latin typeface="Public Sans"/>
              </a:rPr>
              <a:t>scrollez jusqu'a la ligne </a:t>
            </a:r>
            <a:r>
              <a:rPr kumimoji="0" lang="fr-FR" altLang="fr-FR" sz="4800" b="0" i="0" u="none" strike="noStrike" cap="none" normalizeH="0" baseline="0" dirty="0">
                <a:ln>
                  <a:noFill/>
                </a:ln>
                <a:solidFill>
                  <a:srgbClr val="343F44"/>
                </a:solidFill>
                <a:effectLst/>
                <a:latin typeface="Space Mono"/>
              </a:rPr>
              <a:t>99</a:t>
            </a:r>
            <a:r>
              <a:rPr kumimoji="0" lang="fr-FR" altLang="fr-FR" sz="3600" b="0" i="0" u="none" strike="noStrike" cap="none" normalizeH="0" baseline="0" dirty="0">
                <a:ln>
                  <a:noFill/>
                </a:ln>
                <a:solidFill>
                  <a:srgbClr val="424242"/>
                </a:solidFill>
                <a:effectLst/>
                <a:latin typeface="Public San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3600" dirty="0">
              <a:solidFill>
                <a:srgbClr val="424242"/>
              </a:solidFill>
              <a:latin typeface="Public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400" b="0" i="0" u="none" strike="noStrike" cap="none" normalizeH="0" baseline="0" dirty="0">
              <a:ln>
                <a:noFill/>
              </a:ln>
              <a:solidFill>
                <a:srgbClr val="006AFF"/>
              </a:solidFill>
              <a:effectLst/>
              <a:latin typeface="Space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1" i="0" u="none" strike="noStrike" cap="none" normalizeH="0" baseline="0" dirty="0" err="1">
                <a:ln>
                  <a:noFill/>
                </a:ln>
                <a:solidFill>
                  <a:srgbClr val="006AFF"/>
                </a:solidFill>
                <a:effectLst/>
                <a:latin typeface="Space Mono"/>
              </a:rPr>
              <a:t>const</a:t>
            </a:r>
            <a:r>
              <a:rPr kumimoji="0" lang="fr-FR" altLang="fr-FR" sz="3200" b="1" i="0" u="none" strike="noStrike" cap="none" normalizeH="0" baseline="0" dirty="0">
                <a:ln>
                  <a:noFill/>
                </a:ln>
                <a:solidFill>
                  <a:srgbClr val="1B1642"/>
                </a:solidFill>
                <a:effectLst/>
                <a:latin typeface="Space Mono"/>
              </a:rPr>
              <a:t> </a:t>
            </a:r>
            <a:r>
              <a:rPr kumimoji="0" lang="fr-FR" altLang="fr-FR" sz="3200" b="1" i="0" u="none" strike="noStrike" cap="none" normalizeH="0" baseline="0" dirty="0" err="1">
                <a:ln>
                  <a:noFill/>
                </a:ln>
                <a:solidFill>
                  <a:srgbClr val="1B1642"/>
                </a:solidFill>
                <a:effectLst/>
                <a:latin typeface="Space Mono"/>
              </a:rPr>
              <a:t>Text</a:t>
            </a:r>
            <a:r>
              <a:rPr kumimoji="0" lang="fr-FR" altLang="fr-FR" sz="3200" b="1" i="0" u="none" strike="noStrike" cap="none" normalizeH="0" baseline="0" dirty="0">
                <a:ln>
                  <a:noFill/>
                </a:ln>
                <a:solidFill>
                  <a:srgbClr val="9B51E0"/>
                </a:solidFill>
                <a:effectLst/>
                <a:latin typeface="Space Mono"/>
              </a:rPr>
              <a:t>(</a:t>
            </a:r>
            <a:r>
              <a:rPr kumimoji="0" lang="fr-FR" altLang="fr-FR" sz="3200" b="1" i="0" u="none" strike="noStrike" cap="none" normalizeH="0" baseline="0" dirty="0">
                <a:ln>
                  <a:noFill/>
                </a:ln>
                <a:solidFill>
                  <a:srgbClr val="1B1642"/>
                </a:solidFill>
                <a:effectLst/>
                <a:latin typeface="Space Mono"/>
              </a:rPr>
              <a:t> </a:t>
            </a:r>
            <a:r>
              <a:rPr kumimoji="0" lang="fr-FR" altLang="fr-FR" sz="3200" b="1" i="0" u="none" strike="noStrike" cap="none" normalizeH="0" baseline="0" dirty="0">
                <a:ln>
                  <a:noFill/>
                </a:ln>
                <a:solidFill>
                  <a:srgbClr val="27AE60"/>
                </a:solidFill>
                <a:effectLst/>
                <a:latin typeface="Space Mono"/>
              </a:rPr>
              <a:t>'Vous avez cliquez le bouton plusieurs fois:'</a:t>
            </a:r>
            <a:r>
              <a:rPr kumimoji="0" lang="fr-FR" altLang="fr-FR" sz="3200" b="1" i="0" u="none" strike="noStrike" cap="none" normalizeH="0" baseline="0" dirty="0">
                <a:ln>
                  <a:noFill/>
                </a:ln>
                <a:solidFill>
                  <a:srgbClr val="9B51E0"/>
                </a:solidFill>
                <a:effectLst/>
                <a:latin typeface="Space Mono"/>
              </a:rPr>
              <a:t>,</a:t>
            </a:r>
            <a:r>
              <a:rPr kumimoji="0" lang="fr-FR" altLang="fr-FR" sz="3200" b="1" i="0" u="none" strike="noStrike" cap="none" normalizeH="0" baseline="0" dirty="0">
                <a:ln>
                  <a:noFill/>
                </a:ln>
                <a:solidFill>
                  <a:srgbClr val="1B1642"/>
                </a:solidFill>
                <a:effectLst/>
                <a:latin typeface="Space Mono"/>
              </a:rPr>
              <a:t> </a:t>
            </a:r>
            <a:r>
              <a:rPr kumimoji="0" lang="fr-FR" altLang="fr-FR" sz="2400" b="0" i="0" u="none" strike="noStrike" cap="none" normalizeH="0" baseline="0" dirty="0">
                <a:ln>
                  <a:noFill/>
                </a:ln>
                <a:solidFill>
                  <a:srgbClr val="9B51E0"/>
                </a:solidFill>
                <a:effectLst/>
                <a:latin typeface="Space Mono"/>
              </a:rPr>
              <a:t>)</a:t>
            </a:r>
            <a:r>
              <a:rPr kumimoji="0" lang="fr-FR" altLang="fr-FR" sz="3200" b="0" i="0" u="none" strike="noStrike" cap="none" normalizeH="0" baseline="0" dirty="0">
                <a:ln>
                  <a:noFill/>
                </a:ln>
                <a:solidFill>
                  <a:schemeClr val="tx1"/>
                </a:solidFill>
                <a:effectLst/>
              </a:rPr>
              <a:t> </a:t>
            </a:r>
            <a:endParaRPr kumimoji="0" lang="fr-FR" altLang="fr-FR"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0104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8194" name="Picture 2" descr="https://www.xarala.co/blog/content/images/2022/09/Screenshot-2022-09-06-at-22.01.1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
            <a:ext cx="1238596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3678FB44-1AA6-4731-A973-8B20D2F102E0}"/>
              </a:ext>
            </a:extLst>
          </p:cNvPr>
          <p:cNvSpPr txBox="1"/>
          <p:nvPr/>
        </p:nvSpPr>
        <p:spPr>
          <a:xfrm>
            <a:off x="3097530" y="3244334"/>
            <a:ext cx="6195060" cy="369332"/>
          </a:xfrm>
          <a:prstGeom prst="rect">
            <a:avLst/>
          </a:prstGeom>
          <a:noFill/>
        </p:spPr>
        <p:txBody>
          <a:bodyPr wrap="square">
            <a:spAutoFit/>
          </a:bodyPr>
          <a:lstStyle/>
          <a:p>
            <a:r>
              <a:rPr lang="fr-FR" dirty="0"/>
              <a:t> </a:t>
            </a:r>
          </a:p>
        </p:txBody>
      </p:sp>
    </p:spTree>
    <p:extLst>
      <p:ext uri="{BB962C8B-B14F-4D97-AF65-F5344CB8AC3E}">
        <p14:creationId xmlns:p14="http://schemas.microsoft.com/office/powerpoint/2010/main" val="24408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8E338F-C091-4600-9675-32C22AA59744}"/>
              </a:ext>
            </a:extLst>
          </p:cNvPr>
          <p:cNvSpPr>
            <a:spLocks noGrp="1"/>
          </p:cNvSpPr>
          <p:nvPr>
            <p:ph type="title"/>
          </p:nvPr>
        </p:nvSpPr>
        <p:spPr/>
        <p:txBody>
          <a:bodyPr/>
          <a:lstStyle/>
          <a:p>
            <a:r>
              <a:rPr lang="fr-FR" dirty="0"/>
              <a:t>Paramètre de l ’environnement </a:t>
            </a:r>
            <a:r>
              <a:rPr lang="fr-FR" dirty="0" err="1"/>
              <a:t>materiel</a:t>
            </a:r>
            <a:r>
              <a:rPr lang="fr-FR" dirty="0"/>
              <a:t> (flutter)</a:t>
            </a:r>
          </a:p>
        </p:txBody>
      </p:sp>
      <p:pic>
        <p:nvPicPr>
          <p:cNvPr id="5" name="Espace réservé du contenu 4">
            <a:extLst>
              <a:ext uri="{FF2B5EF4-FFF2-40B4-BE49-F238E27FC236}">
                <a16:creationId xmlns:a16="http://schemas.microsoft.com/office/drawing/2014/main" id="{07995588-D936-43D6-82C8-29B16B981F33}"/>
              </a:ext>
            </a:extLst>
          </p:cNvPr>
          <p:cNvPicPr>
            <a:picLocks noGrp="1" noChangeAspect="1"/>
          </p:cNvPicPr>
          <p:nvPr>
            <p:ph idx="1"/>
          </p:nvPr>
        </p:nvPicPr>
        <p:blipFill>
          <a:blip r:embed="rId2"/>
          <a:stretch>
            <a:fillRect/>
          </a:stretch>
        </p:blipFill>
        <p:spPr>
          <a:xfrm>
            <a:off x="581192" y="1715956"/>
            <a:ext cx="10774018" cy="5029401"/>
          </a:xfrm>
        </p:spPr>
      </p:pic>
    </p:spTree>
    <p:extLst>
      <p:ext uri="{BB962C8B-B14F-4D97-AF65-F5344CB8AC3E}">
        <p14:creationId xmlns:p14="http://schemas.microsoft.com/office/powerpoint/2010/main" val="218959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E6E84-C326-4175-A6ED-44E3F3CD7B82}"/>
              </a:ext>
            </a:extLst>
          </p:cNvPr>
          <p:cNvSpPr>
            <a:spLocks noGrp="1"/>
          </p:cNvSpPr>
          <p:nvPr>
            <p:ph type="title"/>
          </p:nvPr>
        </p:nvSpPr>
        <p:spPr/>
        <p:txBody>
          <a:bodyPr/>
          <a:lstStyle/>
          <a:p>
            <a:r>
              <a:rPr lang="fr-FR" dirty="0"/>
              <a:t>        Page d’accueil</a:t>
            </a:r>
          </a:p>
        </p:txBody>
      </p:sp>
      <p:pic>
        <p:nvPicPr>
          <p:cNvPr id="5" name="Espace réservé du contenu 4">
            <a:extLst>
              <a:ext uri="{FF2B5EF4-FFF2-40B4-BE49-F238E27FC236}">
                <a16:creationId xmlns:a16="http://schemas.microsoft.com/office/drawing/2014/main" id="{DBBC2B75-CB32-4698-ADB1-DE8E93B88E3E}"/>
              </a:ext>
            </a:extLst>
          </p:cNvPr>
          <p:cNvPicPr>
            <a:picLocks noGrp="1" noChangeAspect="1"/>
          </p:cNvPicPr>
          <p:nvPr>
            <p:ph idx="1"/>
          </p:nvPr>
        </p:nvPicPr>
        <p:blipFill rotWithShape="1">
          <a:blip r:embed="rId2"/>
          <a:srcRect l="1588" t="11316" r="47367" b="5044"/>
          <a:stretch/>
        </p:blipFill>
        <p:spPr>
          <a:xfrm>
            <a:off x="4666669" y="596341"/>
            <a:ext cx="7209183" cy="4817165"/>
          </a:xfrm>
        </p:spPr>
      </p:pic>
    </p:spTree>
    <p:extLst>
      <p:ext uri="{BB962C8B-B14F-4D97-AF65-F5344CB8AC3E}">
        <p14:creationId xmlns:p14="http://schemas.microsoft.com/office/powerpoint/2010/main" val="3979136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702156"/>
            <a:ext cx="11029616" cy="625902"/>
          </a:xfrm>
        </p:spPr>
        <p:txBody>
          <a:bodyPr/>
          <a:lstStyle/>
          <a:p>
            <a:r>
              <a:rPr lang="fr-FR" dirty="0"/>
              <a:t>INSTALLATION FLUTTER</a:t>
            </a:r>
          </a:p>
        </p:txBody>
      </p:sp>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855" y="2057400"/>
            <a:ext cx="10002981" cy="42810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381381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7BFD50-7287-4070-8CAE-B0A816D5C570}"/>
              </a:ext>
            </a:extLst>
          </p:cNvPr>
          <p:cNvSpPr>
            <a:spLocks noGrp="1"/>
          </p:cNvSpPr>
          <p:nvPr>
            <p:ph type="title"/>
          </p:nvPr>
        </p:nvSpPr>
        <p:spPr/>
        <p:txBody>
          <a:bodyPr/>
          <a:lstStyle/>
          <a:p>
            <a:r>
              <a:rPr lang="fr-FR" dirty="0" err="1"/>
              <a:t>Realisation</a:t>
            </a:r>
            <a:r>
              <a:rPr lang="fr-FR" dirty="0"/>
              <a:t> de l’application</a:t>
            </a:r>
            <a:br>
              <a:rPr lang="fr-FR" dirty="0"/>
            </a:br>
            <a:r>
              <a:rPr lang="fr-FR" dirty="0"/>
              <a:t>        « LE SALOUM »</a:t>
            </a:r>
          </a:p>
        </p:txBody>
      </p:sp>
      <p:sp>
        <p:nvSpPr>
          <p:cNvPr id="4" name="Espace réservé du texte 3">
            <a:extLst>
              <a:ext uri="{FF2B5EF4-FFF2-40B4-BE49-F238E27FC236}">
                <a16:creationId xmlns:a16="http://schemas.microsoft.com/office/drawing/2014/main" id="{51E14F46-D077-4F81-9E3F-B3DE7477B0DD}"/>
              </a:ext>
            </a:extLst>
          </p:cNvPr>
          <p:cNvSpPr>
            <a:spLocks noGrp="1"/>
          </p:cNvSpPr>
          <p:nvPr>
            <p:ph type="body" idx="1"/>
          </p:nvPr>
        </p:nvSpPr>
        <p:spPr/>
        <p:txBody>
          <a:bodyPr/>
          <a:lstStyle/>
          <a:p>
            <a:r>
              <a:rPr lang="fr-FR" dirty="0"/>
              <a:t>Page de connexion</a:t>
            </a:r>
          </a:p>
        </p:txBody>
      </p:sp>
      <p:sp>
        <p:nvSpPr>
          <p:cNvPr id="6" name="Espace réservé du texte 5">
            <a:extLst>
              <a:ext uri="{FF2B5EF4-FFF2-40B4-BE49-F238E27FC236}">
                <a16:creationId xmlns:a16="http://schemas.microsoft.com/office/drawing/2014/main" id="{4A95E711-B798-4C61-954F-B1C2F712DC48}"/>
              </a:ext>
            </a:extLst>
          </p:cNvPr>
          <p:cNvSpPr>
            <a:spLocks noGrp="1"/>
          </p:cNvSpPr>
          <p:nvPr>
            <p:ph type="body" sz="quarter" idx="3"/>
          </p:nvPr>
        </p:nvSpPr>
        <p:spPr/>
        <p:txBody>
          <a:bodyPr/>
          <a:lstStyle/>
          <a:p>
            <a:endParaRPr lang="fr-FR"/>
          </a:p>
        </p:txBody>
      </p:sp>
      <p:sp>
        <p:nvSpPr>
          <p:cNvPr id="11" name="Espace réservé du contenu 10">
            <a:extLst>
              <a:ext uri="{FF2B5EF4-FFF2-40B4-BE49-F238E27FC236}">
                <a16:creationId xmlns:a16="http://schemas.microsoft.com/office/drawing/2014/main" id="{E9A4300D-2B04-4263-B2A7-49C2BA5BC25A}"/>
              </a:ext>
            </a:extLst>
          </p:cNvPr>
          <p:cNvSpPr>
            <a:spLocks noGrp="1"/>
          </p:cNvSpPr>
          <p:nvPr>
            <p:ph sz="half" idx="2"/>
          </p:nvPr>
        </p:nvSpPr>
        <p:spPr>
          <a:xfrm>
            <a:off x="581194" y="2926052"/>
            <a:ext cx="3498437" cy="2213959"/>
          </a:xfrm>
        </p:spPr>
        <p:txBody>
          <a:bodyPr/>
          <a:lstStyle/>
          <a:p>
            <a:r>
              <a:rPr lang="fr-FR" sz="1800" dirty="0"/>
              <a:t>Cette page s’affiche pour permettre à l’utilisateur de renseigné ses identifiants</a:t>
            </a:r>
          </a:p>
          <a:p>
            <a:pPr marL="457200" indent="-457200">
              <a:buFont typeface="Arial" panose="020B0604020202020204" pitchFamily="34" charset="0"/>
              <a:buChar char="•"/>
            </a:pPr>
            <a:r>
              <a:rPr lang="fr-FR" sz="1800" dirty="0"/>
              <a:t>L’utilisateur clique sur le bouton </a:t>
            </a:r>
            <a:r>
              <a:rPr lang="fr-FR" sz="1800" b="1" dirty="0" err="1"/>
              <a:t>Sign</a:t>
            </a:r>
            <a:r>
              <a:rPr lang="fr-FR" sz="1800" b="1" dirty="0"/>
              <a:t> in </a:t>
            </a:r>
            <a:r>
              <a:rPr lang="fr-FR" sz="1800" dirty="0"/>
              <a:t>pour </a:t>
            </a:r>
            <a:r>
              <a:rPr lang="fr-FR" sz="1800" b="1" dirty="0"/>
              <a:t>se connecter</a:t>
            </a:r>
          </a:p>
          <a:p>
            <a:endParaRPr lang="fr-FR" dirty="0"/>
          </a:p>
        </p:txBody>
      </p:sp>
      <p:pic>
        <p:nvPicPr>
          <p:cNvPr id="8" name="Espace réservé du contenu 7">
            <a:extLst>
              <a:ext uri="{FF2B5EF4-FFF2-40B4-BE49-F238E27FC236}">
                <a16:creationId xmlns:a16="http://schemas.microsoft.com/office/drawing/2014/main" id="{6574667A-C325-46B5-A786-868987B096F4}"/>
              </a:ext>
            </a:extLst>
          </p:cNvPr>
          <p:cNvPicPr>
            <a:picLocks noGrp="1" noChangeAspect="1"/>
          </p:cNvPicPr>
          <p:nvPr>
            <p:ph sz="quarter" idx="4"/>
          </p:nvPr>
        </p:nvPicPr>
        <p:blipFill rotWithShape="1">
          <a:blip r:embed="rId2"/>
          <a:srcRect l="-1094" t="11915" r="50000" b="7433"/>
          <a:stretch/>
        </p:blipFill>
        <p:spPr>
          <a:xfrm>
            <a:off x="5857462" y="609600"/>
            <a:ext cx="5923722" cy="6069496"/>
          </a:xfrm>
        </p:spPr>
      </p:pic>
    </p:spTree>
    <p:extLst>
      <p:ext uri="{BB962C8B-B14F-4D97-AF65-F5344CB8AC3E}">
        <p14:creationId xmlns:p14="http://schemas.microsoft.com/office/powerpoint/2010/main" val="3435899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CB117662-EA90-4032-9A23-E0E35AAB48AB}"/>
              </a:ext>
            </a:extLst>
          </p:cNvPr>
          <p:cNvPicPr>
            <a:picLocks noChangeAspect="1"/>
          </p:cNvPicPr>
          <p:nvPr/>
        </p:nvPicPr>
        <p:blipFill rotWithShape="1">
          <a:blip r:embed="rId2"/>
          <a:srcRect l="13302" t="15162" r="51799" b="7263"/>
          <a:stretch/>
        </p:blipFill>
        <p:spPr>
          <a:xfrm>
            <a:off x="5760720" y="432658"/>
            <a:ext cx="6034924" cy="6425342"/>
          </a:xfrm>
          <a:prstGeom prst="rect">
            <a:avLst/>
          </a:prstGeom>
        </p:spPr>
      </p:pic>
      <p:sp>
        <p:nvSpPr>
          <p:cNvPr id="14" name="Titre 13">
            <a:extLst>
              <a:ext uri="{FF2B5EF4-FFF2-40B4-BE49-F238E27FC236}">
                <a16:creationId xmlns:a16="http://schemas.microsoft.com/office/drawing/2014/main" id="{165AA82B-AD4E-45FB-BF39-372B13C3AAEE}"/>
              </a:ext>
            </a:extLst>
          </p:cNvPr>
          <p:cNvSpPr>
            <a:spLocks noGrp="1"/>
          </p:cNvSpPr>
          <p:nvPr>
            <p:ph type="title"/>
          </p:nvPr>
        </p:nvSpPr>
        <p:spPr/>
        <p:txBody>
          <a:bodyPr/>
          <a:lstStyle/>
          <a:p>
            <a:r>
              <a:rPr lang="fr-FR" dirty="0"/>
              <a:t>Réalisation du menu</a:t>
            </a:r>
          </a:p>
        </p:txBody>
      </p:sp>
      <p:sp>
        <p:nvSpPr>
          <p:cNvPr id="15" name="Espace réservé du contenu 14">
            <a:extLst>
              <a:ext uri="{FF2B5EF4-FFF2-40B4-BE49-F238E27FC236}">
                <a16:creationId xmlns:a16="http://schemas.microsoft.com/office/drawing/2014/main" id="{8E149498-2C4F-4903-BC39-D0ED74CA9411}"/>
              </a:ext>
            </a:extLst>
          </p:cNvPr>
          <p:cNvSpPr>
            <a:spLocks noGrp="1"/>
          </p:cNvSpPr>
          <p:nvPr>
            <p:ph sz="half" idx="1"/>
          </p:nvPr>
        </p:nvSpPr>
        <p:spPr>
          <a:xfrm>
            <a:off x="581193" y="2228003"/>
            <a:ext cx="4095310" cy="3633047"/>
          </a:xfrm>
        </p:spPr>
        <p:txBody>
          <a:bodyPr/>
          <a:lstStyle/>
          <a:p>
            <a:r>
              <a:rPr lang="fr-FR" dirty="0"/>
              <a:t>Nous avons pu effectuer ces fonctionnalités </a:t>
            </a:r>
            <a:r>
              <a:rPr lang="fr-FR" dirty="0" err="1"/>
              <a:t>grace</a:t>
            </a:r>
            <a:r>
              <a:rPr lang="fr-FR" dirty="0"/>
              <a:t> à flutter </a:t>
            </a:r>
          </a:p>
        </p:txBody>
      </p:sp>
      <p:sp>
        <p:nvSpPr>
          <p:cNvPr id="16" name="Espace réservé du contenu 15">
            <a:extLst>
              <a:ext uri="{FF2B5EF4-FFF2-40B4-BE49-F238E27FC236}">
                <a16:creationId xmlns:a16="http://schemas.microsoft.com/office/drawing/2014/main" id="{07F46A34-5C51-4006-8E2E-3DE488A677F4}"/>
              </a:ext>
            </a:extLst>
          </p:cNvPr>
          <p:cNvSpPr>
            <a:spLocks noGrp="1"/>
          </p:cNvSpPr>
          <p:nvPr>
            <p:ph sz="half" idx="2"/>
          </p:nvPr>
        </p:nvSpPr>
        <p:spPr>
          <a:xfrm>
            <a:off x="5733143" y="432658"/>
            <a:ext cx="6458857" cy="6425342"/>
          </a:xfrm>
        </p:spPr>
        <p:txBody>
          <a:bodyPr/>
          <a:lstStyle/>
          <a:p>
            <a:endParaRPr lang="fr-FR" dirty="0"/>
          </a:p>
        </p:txBody>
      </p:sp>
    </p:spTree>
    <p:extLst>
      <p:ext uri="{BB962C8B-B14F-4D97-AF65-F5344CB8AC3E}">
        <p14:creationId xmlns:p14="http://schemas.microsoft.com/office/powerpoint/2010/main" val="2616264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363135-A2E4-4C7E-A5C3-69A34E1021B1}"/>
              </a:ext>
            </a:extLst>
          </p:cNvPr>
          <p:cNvSpPr>
            <a:spLocks noGrp="1"/>
          </p:cNvSpPr>
          <p:nvPr>
            <p:ph type="title"/>
          </p:nvPr>
        </p:nvSpPr>
        <p:spPr/>
        <p:txBody>
          <a:bodyPr/>
          <a:lstStyle/>
          <a:p>
            <a:r>
              <a:rPr lang="fr-FR" dirty="0"/>
              <a:t>                                                             Page de gestion HOTEL</a:t>
            </a:r>
          </a:p>
        </p:txBody>
      </p:sp>
      <p:sp>
        <p:nvSpPr>
          <p:cNvPr id="5" name="Espace réservé du contenu 4">
            <a:extLst>
              <a:ext uri="{FF2B5EF4-FFF2-40B4-BE49-F238E27FC236}">
                <a16:creationId xmlns:a16="http://schemas.microsoft.com/office/drawing/2014/main" id="{C7324A8B-5184-45B2-85B0-375F2736519F}"/>
              </a:ext>
            </a:extLst>
          </p:cNvPr>
          <p:cNvSpPr>
            <a:spLocks noGrp="1"/>
          </p:cNvSpPr>
          <p:nvPr>
            <p:ph sz="half" idx="2"/>
          </p:nvPr>
        </p:nvSpPr>
        <p:spPr>
          <a:xfrm>
            <a:off x="6944139" y="2228003"/>
            <a:ext cx="4666670" cy="3633047"/>
          </a:xfrm>
        </p:spPr>
        <p:txBody>
          <a:bodyPr/>
          <a:lstStyle/>
          <a:p>
            <a:r>
              <a:rPr lang="fr-FR" b="1" dirty="0"/>
              <a:t>Dans cette page on y trouve toutes les informations concernant l’</a:t>
            </a:r>
            <a:r>
              <a:rPr lang="fr-FR" b="1" dirty="0" err="1"/>
              <a:t>hotel</a:t>
            </a:r>
            <a:r>
              <a:rPr lang="fr-FR" b="1" dirty="0"/>
              <a:t> et sur chaque bouton cliqué il te redirige vers une page </a:t>
            </a:r>
            <a:r>
              <a:rPr lang="fr-FR" b="1" dirty="0" err="1"/>
              <a:t>spcifique</a:t>
            </a:r>
            <a:endParaRPr lang="fr-FR" b="1" dirty="0"/>
          </a:p>
        </p:txBody>
      </p:sp>
      <p:pic>
        <p:nvPicPr>
          <p:cNvPr id="8" name="Espace réservé du contenu 7">
            <a:extLst>
              <a:ext uri="{FF2B5EF4-FFF2-40B4-BE49-F238E27FC236}">
                <a16:creationId xmlns:a16="http://schemas.microsoft.com/office/drawing/2014/main" id="{93054E65-300B-4AC2-BEDD-D374C08045AE}"/>
              </a:ext>
            </a:extLst>
          </p:cNvPr>
          <p:cNvPicPr>
            <a:picLocks noGrp="1" noChangeAspect="1"/>
          </p:cNvPicPr>
          <p:nvPr>
            <p:ph sz="half" idx="1"/>
          </p:nvPr>
        </p:nvPicPr>
        <p:blipFill rotWithShape="1">
          <a:blip r:embed="rId2"/>
          <a:srcRect l="2338" t="-18023" r="49032" b="7231"/>
          <a:stretch/>
        </p:blipFill>
        <p:spPr>
          <a:xfrm>
            <a:off x="450561" y="-578790"/>
            <a:ext cx="6187745" cy="7228972"/>
          </a:xfrm>
        </p:spPr>
      </p:pic>
    </p:spTree>
    <p:extLst>
      <p:ext uri="{BB962C8B-B14F-4D97-AF65-F5344CB8AC3E}">
        <p14:creationId xmlns:p14="http://schemas.microsoft.com/office/powerpoint/2010/main" val="3459765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6B9307-E35F-4EF5-A9BF-99B3AC3EA9D6}"/>
              </a:ext>
            </a:extLst>
          </p:cNvPr>
          <p:cNvSpPr>
            <a:spLocks noGrp="1"/>
          </p:cNvSpPr>
          <p:nvPr>
            <p:ph type="title"/>
          </p:nvPr>
        </p:nvSpPr>
        <p:spPr/>
        <p:txBody>
          <a:bodyPr/>
          <a:lstStyle/>
          <a:p>
            <a:r>
              <a:rPr lang="fr-FR" dirty="0"/>
              <a:t>                                                   La gestion de Chambres</a:t>
            </a:r>
          </a:p>
        </p:txBody>
      </p:sp>
      <p:pic>
        <p:nvPicPr>
          <p:cNvPr id="6" name="Espace réservé du contenu 5">
            <a:extLst>
              <a:ext uri="{FF2B5EF4-FFF2-40B4-BE49-F238E27FC236}">
                <a16:creationId xmlns:a16="http://schemas.microsoft.com/office/drawing/2014/main" id="{379BBF04-46F3-415E-A51A-AE1EB4F3BC3C}"/>
              </a:ext>
            </a:extLst>
          </p:cNvPr>
          <p:cNvPicPr>
            <a:picLocks noGrp="1" noChangeAspect="1"/>
          </p:cNvPicPr>
          <p:nvPr>
            <p:ph sz="half" idx="1"/>
          </p:nvPr>
        </p:nvPicPr>
        <p:blipFill rotWithShape="1">
          <a:blip r:embed="rId2"/>
          <a:srcRect l="7125" t="11548" r="45711"/>
          <a:stretch/>
        </p:blipFill>
        <p:spPr>
          <a:xfrm>
            <a:off x="357188" y="428625"/>
            <a:ext cx="5129212" cy="6429375"/>
          </a:xfrm>
        </p:spPr>
      </p:pic>
      <p:sp>
        <p:nvSpPr>
          <p:cNvPr id="4" name="Espace réservé du contenu 3">
            <a:extLst>
              <a:ext uri="{FF2B5EF4-FFF2-40B4-BE49-F238E27FC236}">
                <a16:creationId xmlns:a16="http://schemas.microsoft.com/office/drawing/2014/main" id="{AB7BC268-7835-4EE7-82FA-625764AD0152}"/>
              </a:ext>
            </a:extLst>
          </p:cNvPr>
          <p:cNvSpPr>
            <a:spLocks noGrp="1"/>
          </p:cNvSpPr>
          <p:nvPr>
            <p:ph sz="half" idx="2"/>
          </p:nvPr>
        </p:nvSpPr>
        <p:spPr/>
        <p:txBody>
          <a:bodyPr/>
          <a:lstStyle/>
          <a:p>
            <a:endParaRPr lang="fr-FR" dirty="0"/>
          </a:p>
        </p:txBody>
      </p:sp>
    </p:spTree>
    <p:extLst>
      <p:ext uri="{BB962C8B-B14F-4D97-AF65-F5344CB8AC3E}">
        <p14:creationId xmlns:p14="http://schemas.microsoft.com/office/powerpoint/2010/main" val="1433405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E65AA9-CCAC-4B79-81C5-3FA8411B9DA5}"/>
              </a:ext>
            </a:extLst>
          </p:cNvPr>
          <p:cNvSpPr>
            <a:spLocks noGrp="1"/>
          </p:cNvSpPr>
          <p:nvPr>
            <p:ph type="title"/>
          </p:nvPr>
        </p:nvSpPr>
        <p:spPr/>
        <p:txBody>
          <a:bodyPr/>
          <a:lstStyle/>
          <a:p>
            <a:r>
              <a:rPr lang="fr-FR" dirty="0"/>
              <a:t>                                                       Gestion clients</a:t>
            </a:r>
          </a:p>
        </p:txBody>
      </p:sp>
      <p:sp>
        <p:nvSpPr>
          <p:cNvPr id="4" name="Espace réservé du contenu 3">
            <a:extLst>
              <a:ext uri="{FF2B5EF4-FFF2-40B4-BE49-F238E27FC236}">
                <a16:creationId xmlns:a16="http://schemas.microsoft.com/office/drawing/2014/main" id="{D4A65220-4BB6-4AF3-82BA-10D391696876}"/>
              </a:ext>
            </a:extLst>
          </p:cNvPr>
          <p:cNvSpPr>
            <a:spLocks noGrp="1"/>
          </p:cNvSpPr>
          <p:nvPr>
            <p:ph sz="half" idx="2"/>
          </p:nvPr>
        </p:nvSpPr>
        <p:spPr>
          <a:xfrm>
            <a:off x="5674067" y="2356590"/>
            <a:ext cx="5422392" cy="3633047"/>
          </a:xfrm>
        </p:spPr>
        <p:txBody>
          <a:bodyPr/>
          <a:lstStyle/>
          <a:p>
            <a:endParaRPr lang="fr-FR" dirty="0"/>
          </a:p>
        </p:txBody>
      </p:sp>
      <p:pic>
        <p:nvPicPr>
          <p:cNvPr id="10" name="Espace réservé du contenu 9">
            <a:extLst>
              <a:ext uri="{FF2B5EF4-FFF2-40B4-BE49-F238E27FC236}">
                <a16:creationId xmlns:a16="http://schemas.microsoft.com/office/drawing/2014/main" id="{A2A7A829-53AB-43AA-A50E-999B8725EF4E}"/>
              </a:ext>
            </a:extLst>
          </p:cNvPr>
          <p:cNvPicPr>
            <a:picLocks noGrp="1" noChangeAspect="1"/>
          </p:cNvPicPr>
          <p:nvPr>
            <p:ph sz="half" idx="1"/>
          </p:nvPr>
        </p:nvPicPr>
        <p:blipFill rotWithShape="1">
          <a:blip r:embed="rId2"/>
          <a:srcRect l="5" t="11079" r="48779" b="15164"/>
          <a:stretch/>
        </p:blipFill>
        <p:spPr>
          <a:xfrm>
            <a:off x="428626" y="371972"/>
            <a:ext cx="4714874" cy="6343153"/>
          </a:xfrm>
        </p:spPr>
      </p:pic>
    </p:spTree>
    <p:extLst>
      <p:ext uri="{BB962C8B-B14F-4D97-AF65-F5344CB8AC3E}">
        <p14:creationId xmlns:p14="http://schemas.microsoft.com/office/powerpoint/2010/main" val="260197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9BAD4C-BB85-41E9-9083-F21A21B1BDCB}"/>
              </a:ext>
            </a:extLst>
          </p:cNvPr>
          <p:cNvSpPr>
            <a:spLocks noGrp="1"/>
          </p:cNvSpPr>
          <p:nvPr>
            <p:ph type="title"/>
          </p:nvPr>
        </p:nvSpPr>
        <p:spPr/>
        <p:txBody>
          <a:bodyPr/>
          <a:lstStyle/>
          <a:p>
            <a:r>
              <a:rPr lang="fr-FR" dirty="0"/>
              <a:t>                                                        Gestion de réservation</a:t>
            </a:r>
          </a:p>
        </p:txBody>
      </p:sp>
      <p:pic>
        <p:nvPicPr>
          <p:cNvPr id="6" name="Espace réservé du contenu 5">
            <a:extLst>
              <a:ext uri="{FF2B5EF4-FFF2-40B4-BE49-F238E27FC236}">
                <a16:creationId xmlns:a16="http://schemas.microsoft.com/office/drawing/2014/main" id="{E81FA048-8C5A-4940-AA34-5DFD07B4333C}"/>
              </a:ext>
            </a:extLst>
          </p:cNvPr>
          <p:cNvPicPr>
            <a:picLocks noGrp="1" noChangeAspect="1"/>
          </p:cNvPicPr>
          <p:nvPr>
            <p:ph sz="half" idx="1"/>
          </p:nvPr>
        </p:nvPicPr>
        <p:blipFill rotWithShape="1">
          <a:blip r:embed="rId2"/>
          <a:srcRect l="1099" t="9196" r="50987" b="14068"/>
          <a:stretch/>
        </p:blipFill>
        <p:spPr>
          <a:xfrm>
            <a:off x="432261" y="515388"/>
            <a:ext cx="5571323" cy="7049193"/>
          </a:xfrm>
        </p:spPr>
      </p:pic>
      <p:sp>
        <p:nvSpPr>
          <p:cNvPr id="4" name="Espace réservé du contenu 3">
            <a:extLst>
              <a:ext uri="{FF2B5EF4-FFF2-40B4-BE49-F238E27FC236}">
                <a16:creationId xmlns:a16="http://schemas.microsoft.com/office/drawing/2014/main" id="{415FC568-CA8E-48D5-9A07-DA7F7E3B929E}"/>
              </a:ext>
            </a:extLst>
          </p:cNvPr>
          <p:cNvSpPr>
            <a:spLocks noGrp="1"/>
          </p:cNvSpPr>
          <p:nvPr>
            <p:ph sz="half" idx="2"/>
          </p:nvPr>
        </p:nvSpPr>
        <p:spPr/>
        <p:txBody>
          <a:bodyPr/>
          <a:lstStyle/>
          <a:p>
            <a:endParaRPr lang="fr-FR"/>
          </a:p>
        </p:txBody>
      </p:sp>
    </p:spTree>
    <p:extLst>
      <p:ext uri="{BB962C8B-B14F-4D97-AF65-F5344CB8AC3E}">
        <p14:creationId xmlns:p14="http://schemas.microsoft.com/office/powerpoint/2010/main" val="3670888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5A6181-8D45-45A9-A75A-90CC24929728}"/>
              </a:ext>
            </a:extLst>
          </p:cNvPr>
          <p:cNvSpPr>
            <a:spLocks noGrp="1"/>
          </p:cNvSpPr>
          <p:nvPr>
            <p:ph type="title"/>
          </p:nvPr>
        </p:nvSpPr>
        <p:spPr/>
        <p:txBody>
          <a:bodyPr/>
          <a:lstStyle/>
          <a:p>
            <a:r>
              <a:rPr lang="fr-FR" dirty="0"/>
              <a:t>												Gestion facture</a:t>
            </a:r>
          </a:p>
        </p:txBody>
      </p:sp>
      <p:sp>
        <p:nvSpPr>
          <p:cNvPr id="4" name="Espace réservé du contenu 3">
            <a:extLst>
              <a:ext uri="{FF2B5EF4-FFF2-40B4-BE49-F238E27FC236}">
                <a16:creationId xmlns:a16="http://schemas.microsoft.com/office/drawing/2014/main" id="{0E8DA8B8-B0AE-4440-BEF7-B90DFC06CCE1}"/>
              </a:ext>
            </a:extLst>
          </p:cNvPr>
          <p:cNvSpPr>
            <a:spLocks noGrp="1"/>
          </p:cNvSpPr>
          <p:nvPr>
            <p:ph sz="half" idx="2"/>
          </p:nvPr>
        </p:nvSpPr>
        <p:spPr/>
        <p:txBody>
          <a:bodyPr/>
          <a:lstStyle/>
          <a:p>
            <a:endParaRPr lang="fr-FR"/>
          </a:p>
        </p:txBody>
      </p:sp>
      <p:pic>
        <p:nvPicPr>
          <p:cNvPr id="10" name="Espace réservé du contenu 9">
            <a:extLst>
              <a:ext uri="{FF2B5EF4-FFF2-40B4-BE49-F238E27FC236}">
                <a16:creationId xmlns:a16="http://schemas.microsoft.com/office/drawing/2014/main" id="{1F2454E5-8A4A-4E79-87F6-DA387273D553}"/>
              </a:ext>
            </a:extLst>
          </p:cNvPr>
          <p:cNvPicPr>
            <a:picLocks noGrp="1" noChangeAspect="1"/>
          </p:cNvPicPr>
          <p:nvPr>
            <p:ph sz="half" idx="1"/>
          </p:nvPr>
        </p:nvPicPr>
        <p:blipFill rotWithShape="1">
          <a:blip r:embed="rId2"/>
          <a:srcRect l="9858" t="9580" r="46874" b="14070"/>
          <a:stretch/>
        </p:blipFill>
        <p:spPr>
          <a:xfrm>
            <a:off x="1" y="189781"/>
            <a:ext cx="5658928" cy="6668219"/>
          </a:xfrm>
        </p:spPr>
      </p:pic>
    </p:spTree>
    <p:extLst>
      <p:ext uri="{BB962C8B-B14F-4D97-AF65-F5344CB8AC3E}">
        <p14:creationId xmlns:p14="http://schemas.microsoft.com/office/powerpoint/2010/main" val="3493225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89B513-BDA7-4145-A034-F665DF2295F7}"/>
              </a:ext>
            </a:extLst>
          </p:cNvPr>
          <p:cNvSpPr>
            <a:spLocks noGrp="1"/>
          </p:cNvSpPr>
          <p:nvPr>
            <p:ph type="title"/>
          </p:nvPr>
        </p:nvSpPr>
        <p:spPr/>
        <p:txBody>
          <a:bodyPr/>
          <a:lstStyle/>
          <a:p>
            <a:r>
              <a:rPr lang="fr-FR" dirty="0"/>
              <a:t>                                                   Gestion statistiques</a:t>
            </a:r>
          </a:p>
        </p:txBody>
      </p:sp>
      <p:pic>
        <p:nvPicPr>
          <p:cNvPr id="8" name="Espace réservé du contenu 7">
            <a:extLst>
              <a:ext uri="{FF2B5EF4-FFF2-40B4-BE49-F238E27FC236}">
                <a16:creationId xmlns:a16="http://schemas.microsoft.com/office/drawing/2014/main" id="{7D3963FB-5201-4BCF-951E-8AF945ED8BDF}"/>
              </a:ext>
            </a:extLst>
          </p:cNvPr>
          <p:cNvPicPr>
            <a:picLocks noGrp="1" noChangeAspect="1"/>
          </p:cNvPicPr>
          <p:nvPr>
            <p:ph sz="half" idx="1"/>
          </p:nvPr>
        </p:nvPicPr>
        <p:blipFill rotWithShape="1">
          <a:blip r:embed="rId2"/>
          <a:srcRect l="10966" t="12091" r="49155" b="8884"/>
          <a:stretch/>
        </p:blipFill>
        <p:spPr>
          <a:xfrm>
            <a:off x="449942" y="537029"/>
            <a:ext cx="5050972" cy="6110514"/>
          </a:xfrm>
        </p:spPr>
      </p:pic>
      <p:sp>
        <p:nvSpPr>
          <p:cNvPr id="4" name="Espace réservé du contenu 3">
            <a:extLst>
              <a:ext uri="{FF2B5EF4-FFF2-40B4-BE49-F238E27FC236}">
                <a16:creationId xmlns:a16="http://schemas.microsoft.com/office/drawing/2014/main" id="{F46BF1B2-AFDC-44A9-B6F1-805017CEFEAD}"/>
              </a:ext>
            </a:extLst>
          </p:cNvPr>
          <p:cNvSpPr>
            <a:spLocks noGrp="1"/>
          </p:cNvSpPr>
          <p:nvPr>
            <p:ph sz="half" idx="2"/>
          </p:nvPr>
        </p:nvSpPr>
        <p:spPr/>
        <p:txBody>
          <a:bodyPr/>
          <a:lstStyle/>
          <a:p>
            <a:endParaRPr lang="fr-FR" dirty="0"/>
          </a:p>
        </p:txBody>
      </p:sp>
    </p:spTree>
    <p:extLst>
      <p:ext uri="{BB962C8B-B14F-4D97-AF65-F5344CB8AC3E}">
        <p14:creationId xmlns:p14="http://schemas.microsoft.com/office/powerpoint/2010/main" val="2521362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Installation et configuration de python-</a:t>
            </a:r>
            <a:r>
              <a:rPr lang="fr-FR" dirty="0" err="1"/>
              <a:t>Gtk</a:t>
            </a:r>
            <a:endParaRPr lang="fr-FR" dirty="0"/>
          </a:p>
        </p:txBody>
      </p:sp>
      <p:pic>
        <p:nvPicPr>
          <p:cNvPr id="4" name="Espace réservé du contenu 3"/>
          <p:cNvPicPr>
            <a:picLocks noGrp="1" noChangeAspect="1"/>
          </p:cNvPicPr>
          <p:nvPr>
            <p:ph idx="1"/>
          </p:nvPr>
        </p:nvPicPr>
        <p:blipFill rotWithShape="1">
          <a:blip r:embed="rId2">
            <a:extLst>
              <a:ext uri="{28A0092B-C50C-407E-A947-70E740481C1C}">
                <a14:useLocalDpi xmlns:a14="http://schemas.microsoft.com/office/drawing/2010/main" val="0"/>
              </a:ext>
            </a:extLst>
          </a:blip>
          <a:srcRect t="-9173"/>
          <a:stretch/>
        </p:blipFill>
        <p:spPr>
          <a:xfrm>
            <a:off x="1338943" y="1545772"/>
            <a:ext cx="9209314" cy="5312228"/>
          </a:xfrm>
        </p:spPr>
      </p:pic>
    </p:spTree>
    <p:extLst>
      <p:ext uri="{BB962C8B-B14F-4D97-AF65-F5344CB8AC3E}">
        <p14:creationId xmlns:p14="http://schemas.microsoft.com/office/powerpoint/2010/main" val="4211942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pPr marL="0" indent="0">
              <a:buNone/>
            </a:pPr>
            <a:r>
              <a:rPr lang="fr-FR" b="1" dirty="0"/>
              <a:t>Pour pouvoir installer </a:t>
            </a:r>
            <a:r>
              <a:rPr lang="fr-FR" b="1" dirty="0" err="1"/>
              <a:t>Gtk</a:t>
            </a:r>
            <a:r>
              <a:rPr lang="fr-FR" b="1" dirty="0"/>
              <a:t> j’ai eu recours a plusieurs façon :</a:t>
            </a:r>
          </a:p>
          <a:p>
            <a:pPr marL="0" indent="0">
              <a:buNone/>
            </a:pPr>
            <a:r>
              <a:rPr lang="fr-FR" b="1" dirty="0"/>
              <a:t>Tout d’abord j’ai installer </a:t>
            </a:r>
            <a:r>
              <a:rPr lang="fr-FR" b="1" dirty="0" err="1"/>
              <a:t>Gtk</a:t>
            </a:r>
            <a:r>
              <a:rPr lang="fr-FR" b="1" dirty="0"/>
              <a:t> via le site officiel :https://www.gtk.org/docs/installations/windows/</a:t>
            </a:r>
          </a:p>
          <a:p>
            <a:pPr marL="0" indent="0">
              <a:buNone/>
            </a:pPr>
            <a:r>
              <a:rPr lang="fr-FR" b="1" dirty="0"/>
              <a:t>Ensuite j’ai installer MSYS2 qui est un genre de gestionnaire de package pour Windows puis j’ai taper les commandes suivantes dans le </a:t>
            </a:r>
            <a:r>
              <a:rPr lang="fr-FR" b="1" dirty="0" err="1"/>
              <a:t>shell</a:t>
            </a:r>
            <a:r>
              <a:rPr lang="fr-FR" b="1" dirty="0"/>
              <a:t> de MSYS2 pour télécharger toute les dépendances de GTK :</a:t>
            </a:r>
          </a:p>
          <a:p>
            <a:pPr marL="0" indent="0">
              <a:buNone/>
            </a:pPr>
            <a:r>
              <a:rPr lang="fr-FR" b="1" dirty="0"/>
              <a:t>Etape 1:</a:t>
            </a:r>
            <a:r>
              <a:rPr lang="fr-FR" altLang="fr-FR" b="1" dirty="0">
                <a:solidFill>
                  <a:srgbClr val="212529"/>
                </a:solidFill>
                <a:latin typeface="SFMono-Regular"/>
              </a:rPr>
              <a:t>pacman -S mingw-w64-x86_64-python-gobject</a:t>
            </a:r>
            <a:r>
              <a:rPr lang="fr-FR" altLang="fr-FR" sz="1600" b="1" dirty="0">
                <a:solidFill>
                  <a:schemeClr val="tx1"/>
                </a:solidFill>
              </a:rPr>
              <a:t> </a:t>
            </a:r>
          </a:p>
          <a:p>
            <a:pPr marL="0" indent="0">
              <a:buNone/>
            </a:pPr>
            <a:r>
              <a:rPr lang="fr-FR" altLang="fr-FR" sz="1600" b="1" dirty="0">
                <a:solidFill>
                  <a:schemeClr val="tx1"/>
                </a:solidFill>
                <a:latin typeface="Arial" panose="020B0604020202020204" pitchFamily="34" charset="0"/>
              </a:rPr>
              <a:t>NB: j’utilise la version 3 de python</a:t>
            </a:r>
          </a:p>
          <a:p>
            <a:pPr marL="0" indent="0">
              <a:buNone/>
            </a:pPr>
            <a:r>
              <a:rPr lang="fr-FR" altLang="fr-FR" sz="1600" b="1" dirty="0">
                <a:solidFill>
                  <a:schemeClr val="tx1"/>
                </a:solidFill>
                <a:latin typeface="Arial" panose="020B0604020202020204" pitchFamily="34" charset="0"/>
              </a:rPr>
              <a:t>Pour lancer notre code  il suffit de se rendre dans le dossier C:\msys64\home\aziza dans mon cas puis de mettre dedans nos différents fichier python ainsi pour compiler il suffise juste de lancer dans le </a:t>
            </a:r>
            <a:r>
              <a:rPr lang="fr-FR" altLang="fr-FR" sz="1600" b="1" dirty="0" err="1">
                <a:solidFill>
                  <a:schemeClr val="tx1"/>
                </a:solidFill>
                <a:latin typeface="Arial" panose="020B0604020202020204" pitchFamily="34" charset="0"/>
              </a:rPr>
              <a:t>shell</a:t>
            </a:r>
            <a:r>
              <a:rPr lang="fr-FR" altLang="fr-FR" sz="1600" b="1" dirty="0">
                <a:solidFill>
                  <a:schemeClr val="tx1"/>
                </a:solidFill>
                <a:latin typeface="Arial" panose="020B0604020202020204" pitchFamily="34" charset="0"/>
              </a:rPr>
              <a:t> de MSYSY la commande python suivit du nom de notre fichier python et une fenêtre vide se généré automatiquement .</a:t>
            </a:r>
            <a:endParaRPr lang="fr-FR" altLang="fr-FR" sz="4400" b="1" dirty="0">
              <a:solidFill>
                <a:schemeClr val="tx1"/>
              </a:solidFill>
              <a:latin typeface="Arial" panose="020B0604020202020204" pitchFamily="34" charset="0"/>
            </a:endParaRPr>
          </a:p>
          <a:p>
            <a:pPr marL="0" indent="0">
              <a:buNone/>
            </a:pPr>
            <a:r>
              <a:rPr lang="fr-FR" b="1" dirty="0"/>
              <a:t>Voici les </a:t>
            </a:r>
            <a:r>
              <a:rPr lang="fr-FR" b="1" dirty="0" err="1"/>
              <a:t>differents</a:t>
            </a:r>
            <a:r>
              <a:rPr lang="fr-FR" b="1" dirty="0"/>
              <a:t> captures :</a:t>
            </a:r>
          </a:p>
          <a:p>
            <a:pPr marL="0" indent="0">
              <a:buNone/>
            </a:pPr>
            <a:endParaRPr lang="fr-FR" dirty="0"/>
          </a:p>
        </p:txBody>
      </p:sp>
      <p:sp>
        <p:nvSpPr>
          <p:cNvPr id="7" name="Rectangle 4"/>
          <p:cNvSpPr>
            <a:spLocks noChangeArrowheads="1"/>
          </p:cNvSpPr>
          <p:nvPr/>
        </p:nvSpPr>
        <p:spPr bwMode="auto">
          <a:xfrm>
            <a:off x="0" y="159350"/>
            <a:ext cx="57708"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rgbClr val="212529"/>
                </a:solidFill>
                <a:effectLst/>
                <a:latin typeface="SFMono-Regular"/>
              </a:rPr>
              <a:t>x</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3364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Installation d ’</a:t>
            </a:r>
            <a:r>
              <a:rPr lang="fr-FR" dirty="0" err="1"/>
              <a:t>android</a:t>
            </a:r>
            <a:r>
              <a:rPr lang="fr-FR" dirty="0"/>
              <a:t> studio</a:t>
            </a:r>
          </a:p>
        </p:txBody>
      </p:sp>
      <p:sp>
        <p:nvSpPr>
          <p:cNvPr id="3" name="Espace réservé du contenu 2"/>
          <p:cNvSpPr>
            <a:spLocks noGrp="1"/>
          </p:cNvSpPr>
          <p:nvPr>
            <p:ph idx="1"/>
          </p:nvPr>
        </p:nvSpPr>
        <p:spPr>
          <a:xfrm>
            <a:off x="581192" y="1967344"/>
            <a:ext cx="10973498" cy="4890655"/>
          </a:xfrm>
        </p:spPr>
        <p:txBody>
          <a:bodyPr>
            <a:normAutofit/>
          </a:bodyPr>
          <a:lstStyle/>
          <a:p>
            <a:pPr marL="0" indent="0">
              <a:buNone/>
            </a:pPr>
            <a:r>
              <a:rPr lang="fr-FR" sz="2800" b="1" dirty="0">
                <a:solidFill>
                  <a:srgbClr val="1C1D1F"/>
                </a:solidFill>
                <a:latin typeface="udemy sans"/>
              </a:rPr>
              <a:t>C’est l'IDE que j’avais envisagé d’utiliser durant notre projet. Bien évidemment, rien ne vous interdit d'utiliser un autre éditeur, mais l'installation de ce dernier est obligatoire pour pouvoir lancer Flutter</a:t>
            </a:r>
          </a:p>
          <a:p>
            <a:pPr marL="0" indent="0">
              <a:buNone/>
            </a:pPr>
            <a:endParaRPr lang="fr-FR" sz="2800" b="1" dirty="0">
              <a:solidFill>
                <a:srgbClr val="1C1D1F"/>
              </a:solidFill>
              <a:latin typeface="udemy sans"/>
            </a:endParaRPr>
          </a:p>
          <a:p>
            <a:pPr marL="0" indent="0">
              <a:buNone/>
            </a:pPr>
            <a:r>
              <a:rPr lang="fr-FR" sz="2800" b="1" dirty="0">
                <a:solidFill>
                  <a:srgbClr val="1C1D1F"/>
                </a:solidFill>
                <a:latin typeface="udemy sans"/>
              </a:rPr>
              <a:t>Allez donc sur votre navigateur et tapez Android Studio. Vous arriverez sur </a:t>
            </a:r>
            <a:r>
              <a:rPr lang="fr-FR" sz="2800" b="1" dirty="0" err="1">
                <a:solidFill>
                  <a:srgbClr val="1C1D1F"/>
                </a:solidFill>
                <a:latin typeface="udemy sans"/>
              </a:rPr>
              <a:t>developper</a:t>
            </a:r>
            <a:r>
              <a:rPr lang="fr-FR" sz="2800" b="1" dirty="0">
                <a:solidFill>
                  <a:srgbClr val="1C1D1F"/>
                </a:solidFill>
                <a:latin typeface="udemy sans"/>
              </a:rPr>
              <a:t> Android com</a:t>
            </a:r>
            <a:endParaRPr lang="fr-FR" sz="2800" b="1" dirty="0"/>
          </a:p>
          <a:p>
            <a:pPr marL="0" indent="0">
              <a:buNone/>
            </a:pPr>
            <a:endParaRPr lang="fr-FR" sz="2000" b="1" dirty="0">
              <a:solidFill>
                <a:srgbClr val="1C1D1F"/>
              </a:solidFill>
              <a:latin typeface="udemy sans"/>
            </a:endParaRPr>
          </a:p>
          <a:p>
            <a:pPr marL="0" indent="0">
              <a:buNone/>
            </a:pPr>
            <a:endParaRPr lang="fr-FR" dirty="0"/>
          </a:p>
        </p:txBody>
      </p:sp>
    </p:spTree>
    <p:extLst>
      <p:ext uri="{BB962C8B-B14F-4D97-AF65-F5344CB8AC3E}">
        <p14:creationId xmlns:p14="http://schemas.microsoft.com/office/powerpoint/2010/main" val="2069109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Lancement de MSYS2</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3870" y="2283529"/>
            <a:ext cx="9486937" cy="4128157"/>
          </a:xfrm>
        </p:spPr>
      </p:pic>
    </p:spTree>
    <p:extLst>
      <p:ext uri="{BB962C8B-B14F-4D97-AF65-F5344CB8AC3E}">
        <p14:creationId xmlns:p14="http://schemas.microsoft.com/office/powerpoint/2010/main" val="3154483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Installation de GTK3</a:t>
            </a:r>
          </a:p>
        </p:txBody>
      </p:sp>
      <p:sp>
        <p:nvSpPr>
          <p:cNvPr id="3" name="Espace réservé du contenu 2"/>
          <p:cNvSpPr>
            <a:spLocks noGrp="1"/>
          </p:cNvSpPr>
          <p:nvPr>
            <p:ph idx="1"/>
          </p:nvPr>
        </p:nvSpPr>
        <p:spPr>
          <a:xfrm>
            <a:off x="446314" y="1556658"/>
            <a:ext cx="11164493" cy="4302142"/>
          </a:xfrm>
        </p:spPr>
        <p:txBody>
          <a:bodyPr/>
          <a:lstStyle/>
          <a:p>
            <a:pPr marL="0" indent="0">
              <a:buNone/>
            </a:pPr>
            <a:r>
              <a:rPr lang="fr-FR" dirty="0"/>
              <a:t>Maintenant que le système est à jour, nous pouvons procéder à l'installation de la bibliothèque GTK3. Et pour cela, nous devons exécuter une commande dans la même fenêtre de terminal que lors de l'étape précédente</a:t>
            </a:r>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4" y="2841171"/>
            <a:ext cx="10951029" cy="4016830"/>
          </a:xfrm>
          <a:prstGeom prst="rect">
            <a:avLst/>
          </a:prstGeom>
        </p:spPr>
      </p:pic>
    </p:spTree>
    <p:extLst>
      <p:ext uri="{BB962C8B-B14F-4D97-AF65-F5344CB8AC3E}">
        <p14:creationId xmlns:p14="http://schemas.microsoft.com/office/powerpoint/2010/main" val="918019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Étape 5: Installer la liaison Python </a:t>
            </a:r>
            <a:endParaRPr lang="fr-FR" dirty="0"/>
          </a:p>
        </p:txBody>
      </p:sp>
      <p:sp>
        <p:nvSpPr>
          <p:cNvPr id="3" name="Espace réservé du contenu 2"/>
          <p:cNvSpPr>
            <a:spLocks noGrp="1"/>
          </p:cNvSpPr>
          <p:nvPr>
            <p:ph idx="1"/>
          </p:nvPr>
        </p:nvSpPr>
        <p:spPr/>
        <p:txBody>
          <a:bodyPr/>
          <a:lstStyle/>
          <a:p>
            <a:r>
              <a:rPr lang="fr-FR" dirty="0"/>
              <a:t>Étant donné que notre motif principal est de travailler avec GTK3 avec Python, nous devons également télécharger un dernier outil ou bibliothèque qui comblera l'écart entre le script Python et les commandes GTK3. L'outil nécessaire ici est la liaison Python.</a:t>
            </a:r>
          </a:p>
          <a:p>
            <a:endParaRPr lang="fr-FR" dirty="0"/>
          </a:p>
          <a:p>
            <a:r>
              <a:rPr lang="en-US" dirty="0"/>
              <a:t>Python 3:</a:t>
            </a:r>
          </a:p>
          <a:p>
            <a:pPr marL="0" indent="0">
              <a:buNone/>
            </a:pPr>
            <a:r>
              <a:rPr lang="en-US" dirty="0"/>
              <a:t>pacman -S mingw-w64-x86_64-python3-gobject</a:t>
            </a:r>
            <a:endParaRPr lang="fr-FR" dirty="0"/>
          </a:p>
          <a:p>
            <a:endParaRPr lang="fr-FR" dirty="0"/>
          </a:p>
        </p:txBody>
      </p:sp>
    </p:spTree>
    <p:extLst>
      <p:ext uri="{BB962C8B-B14F-4D97-AF65-F5344CB8AC3E}">
        <p14:creationId xmlns:p14="http://schemas.microsoft.com/office/powerpoint/2010/main" val="760806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Insertion de nos fichier dans le dossier de MSYS2</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914" y="1887310"/>
            <a:ext cx="11092543" cy="5057775"/>
          </a:xfrm>
        </p:spPr>
      </p:pic>
    </p:spTree>
    <p:extLst>
      <p:ext uri="{BB962C8B-B14F-4D97-AF65-F5344CB8AC3E}">
        <p14:creationId xmlns:p14="http://schemas.microsoft.com/office/powerpoint/2010/main" val="3644579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Test de bon fonctionnement</a:t>
            </a:r>
          </a:p>
        </p:txBody>
      </p:sp>
      <p:sp>
        <p:nvSpPr>
          <p:cNvPr id="3" name="Espace réservé du contenu 2"/>
          <p:cNvSpPr>
            <a:spLocks noGrp="1"/>
          </p:cNvSpPr>
          <p:nvPr>
            <p:ph idx="1"/>
          </p:nvPr>
        </p:nvSpPr>
        <p:spPr>
          <a:xfrm>
            <a:off x="581192" y="1815824"/>
            <a:ext cx="11436637" cy="1248504"/>
          </a:xfrm>
        </p:spPr>
        <p:txBody>
          <a:bodyPr>
            <a:normAutofit/>
          </a:bodyPr>
          <a:lstStyle/>
          <a:p>
            <a:pPr marL="0" indent="0">
              <a:buNone/>
            </a:pPr>
            <a:r>
              <a:rPr lang="fr-FR" sz="2300" dirty="0"/>
              <a:t>Apres avoir lancer le Shell de MSYS2 on peut faire un </a:t>
            </a:r>
            <a:r>
              <a:rPr lang="fr-FR" sz="2300" dirty="0" err="1"/>
              <a:t>ls</a:t>
            </a:r>
            <a:r>
              <a:rPr lang="fr-FR" sz="2300" dirty="0"/>
              <a:t> pour voir si nos fichiers son dans le bon emplacement puis on peu lancer la commande python test.py pour voir si tout marche </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114" y="2957368"/>
            <a:ext cx="9731829" cy="3574061"/>
          </a:xfrm>
          <a:prstGeom prst="rect">
            <a:avLst/>
          </a:prstGeom>
        </p:spPr>
      </p:pic>
    </p:spTree>
    <p:extLst>
      <p:ext uri="{BB962C8B-B14F-4D97-AF65-F5344CB8AC3E}">
        <p14:creationId xmlns:p14="http://schemas.microsoft.com/office/powerpoint/2010/main" val="1136812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r>
              <a:rPr lang="fr-FR" b="1" dirty="0"/>
              <a:t>J’</a:t>
            </a:r>
            <a:r>
              <a:rPr lang="fr-FR" b="1" dirty="0" err="1"/>
              <a:t>etais</a:t>
            </a:r>
            <a:r>
              <a:rPr lang="fr-FR" b="1" dirty="0"/>
              <a:t> vraiment content pour ce premier succès  mais le problème est ce que en utilisant cet approche je ne pouvais pas utiliser le </a:t>
            </a:r>
            <a:r>
              <a:rPr lang="fr-FR" b="1" dirty="0" err="1"/>
              <a:t>gtk</a:t>
            </a:r>
            <a:r>
              <a:rPr lang="fr-FR" b="1" dirty="0"/>
              <a:t> sur </a:t>
            </a:r>
            <a:r>
              <a:rPr lang="fr-FR" b="1" dirty="0" err="1"/>
              <a:t>vscode</a:t>
            </a:r>
            <a:r>
              <a:rPr lang="fr-FR" b="1" dirty="0"/>
              <a:t> qui  est mon environnement d travail préféré. Apres de multiple essai j’ai </a:t>
            </a:r>
            <a:r>
              <a:rPr lang="fr-FR" b="1" dirty="0" err="1"/>
              <a:t>decouvert</a:t>
            </a:r>
            <a:r>
              <a:rPr lang="fr-FR" b="1" dirty="0"/>
              <a:t> qu’en utilisant les version de python </a:t>
            </a:r>
            <a:r>
              <a:rPr lang="fr-FR" b="1" dirty="0" err="1"/>
              <a:t>recente</a:t>
            </a:r>
            <a:r>
              <a:rPr lang="fr-FR" b="1" dirty="0"/>
              <a:t> je ne pouvais pas installer dans mon </a:t>
            </a:r>
            <a:r>
              <a:rPr lang="fr-FR" b="1" dirty="0" err="1"/>
              <a:t>visual</a:t>
            </a:r>
            <a:r>
              <a:rPr lang="fr-FR" b="1" dirty="0"/>
              <a:t> studio code mais par miracle la version 2.7.12 m’a </a:t>
            </a:r>
            <a:r>
              <a:rPr lang="fr-FR" b="1" dirty="0" err="1"/>
              <a:t>sauvé.Mais</a:t>
            </a:r>
            <a:r>
              <a:rPr lang="fr-FR" b="1" dirty="0"/>
              <a:t> </a:t>
            </a:r>
            <a:r>
              <a:rPr lang="fr-FR" b="1" dirty="0" err="1"/>
              <a:t>apres</a:t>
            </a:r>
            <a:r>
              <a:rPr lang="fr-FR" b="1" dirty="0"/>
              <a:t> voir installer cette version j’ai installer un autre logiciel </a:t>
            </a:r>
            <a:r>
              <a:rPr lang="fr-FR" b="1" dirty="0" err="1"/>
              <a:t>Pyfi</a:t>
            </a:r>
            <a:r>
              <a:rPr lang="fr-FR" b="1" dirty="0"/>
              <a:t> dans le site :https://sourceforge.net/</a:t>
            </a:r>
            <a:r>
              <a:rPr lang="fr-FR" b="1" dirty="0" err="1"/>
              <a:t>projects</a:t>
            </a:r>
            <a:r>
              <a:rPr lang="fr-FR" b="1" dirty="0"/>
              <a:t>/pygobjectwin32/ qui permet de télécharger </a:t>
            </a:r>
            <a:r>
              <a:rPr lang="fr-FR" b="1" dirty="0" err="1"/>
              <a:t>pygobject</a:t>
            </a:r>
            <a:r>
              <a:rPr lang="fr-FR" b="1" dirty="0"/>
              <a:t> (permet d’installer </a:t>
            </a:r>
            <a:r>
              <a:rPr lang="fr-FR" b="1" dirty="0" err="1"/>
              <a:t>gtk</a:t>
            </a:r>
            <a:r>
              <a:rPr lang="fr-FR" b="1" dirty="0"/>
              <a:t> et toute ses </a:t>
            </a:r>
            <a:r>
              <a:rPr lang="fr-FR" b="1" dirty="0" err="1"/>
              <a:t>dependances</a:t>
            </a:r>
            <a:r>
              <a:rPr lang="fr-FR" b="1" dirty="0"/>
              <a:t> ) car j’arrivais pas a installer </a:t>
            </a:r>
            <a:r>
              <a:rPr lang="fr-FR" b="1" dirty="0" err="1"/>
              <a:t>gtk</a:t>
            </a:r>
            <a:r>
              <a:rPr lang="fr-FR" b="1" dirty="0"/>
              <a:t> via ligne de commande </a:t>
            </a:r>
          </a:p>
          <a:p>
            <a:r>
              <a:rPr lang="fr-FR" b="1" dirty="0"/>
              <a:t>Voici les différents étapes :</a:t>
            </a:r>
          </a:p>
          <a:p>
            <a:endParaRPr lang="fr-FR" dirty="0"/>
          </a:p>
        </p:txBody>
      </p:sp>
    </p:spTree>
    <p:extLst>
      <p:ext uri="{BB962C8B-B14F-4D97-AF65-F5344CB8AC3E}">
        <p14:creationId xmlns:p14="http://schemas.microsoft.com/office/powerpoint/2010/main" val="897871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Version de python utilisé</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028" y="2283988"/>
            <a:ext cx="11327779" cy="4203898"/>
          </a:xfrm>
        </p:spPr>
      </p:pic>
    </p:spTree>
    <p:extLst>
      <p:ext uri="{BB962C8B-B14F-4D97-AF65-F5344CB8AC3E}">
        <p14:creationId xmlns:p14="http://schemas.microsoft.com/office/powerpoint/2010/main" val="3401247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Installation de </a:t>
            </a:r>
            <a:r>
              <a:rPr lang="fr-FR" dirty="0" err="1"/>
              <a:t>Pygi</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030" y="2181224"/>
            <a:ext cx="10946778" cy="4676775"/>
          </a:xfrm>
        </p:spPr>
      </p:pic>
    </p:spTree>
    <p:extLst>
      <p:ext uri="{BB962C8B-B14F-4D97-AF65-F5344CB8AC3E}">
        <p14:creationId xmlns:p14="http://schemas.microsoft.com/office/powerpoint/2010/main" val="17319515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etape1</a:t>
            </a: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114" y="2040375"/>
            <a:ext cx="8305799" cy="4556368"/>
          </a:xfrm>
        </p:spPr>
      </p:pic>
    </p:spTree>
    <p:extLst>
      <p:ext uri="{BB962C8B-B14F-4D97-AF65-F5344CB8AC3E}">
        <p14:creationId xmlns:p14="http://schemas.microsoft.com/office/powerpoint/2010/main" val="24981140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Etape 2</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9443" y="2216851"/>
            <a:ext cx="4153113" cy="3606985"/>
          </a:xfrm>
        </p:spPr>
      </p:pic>
    </p:spTree>
    <p:extLst>
      <p:ext uri="{BB962C8B-B14F-4D97-AF65-F5344CB8AC3E}">
        <p14:creationId xmlns:p14="http://schemas.microsoft.com/office/powerpoint/2010/main" val="407814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a:extLst>
              <a:ext uri="{FF2B5EF4-FFF2-40B4-BE49-F238E27FC236}">
                <a16:creationId xmlns:a16="http://schemas.microsoft.com/office/drawing/2014/main" id="{261DE833-8C1C-8997-44A5-896BAF699983}"/>
              </a:ext>
            </a:extLst>
          </p:cNvPr>
          <p:cNvPicPr>
            <a:picLocks noGrp="1" noChangeAspect="1"/>
          </p:cNvPicPr>
          <p:nvPr>
            <p:ph idx="1"/>
          </p:nvPr>
        </p:nvPicPr>
        <p:blipFill rotWithShape="1">
          <a:blip r:embed="rId2"/>
          <a:srcRect t="8687"/>
          <a:stretch/>
        </p:blipFill>
        <p:spPr>
          <a:xfrm>
            <a:off x="0" y="0"/>
            <a:ext cx="12191999" cy="6712527"/>
          </a:xfrm>
          <a:prstGeom prst="rect">
            <a:avLst/>
          </a:prstGeom>
        </p:spPr>
      </p:pic>
    </p:spTree>
    <p:extLst>
      <p:ext uri="{BB962C8B-B14F-4D97-AF65-F5344CB8AC3E}">
        <p14:creationId xmlns:p14="http://schemas.microsoft.com/office/powerpoint/2010/main" val="1443655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Etape 3</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8744" y="2181224"/>
            <a:ext cx="7257142" cy="4422776"/>
          </a:xfrm>
        </p:spPr>
      </p:pic>
    </p:spTree>
    <p:extLst>
      <p:ext uri="{BB962C8B-B14F-4D97-AF65-F5344CB8AC3E}">
        <p14:creationId xmlns:p14="http://schemas.microsoft.com/office/powerpoint/2010/main" val="2180647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Etape 4</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8673" y="2181225"/>
            <a:ext cx="4834654" cy="3678238"/>
          </a:xfrm>
        </p:spPr>
      </p:pic>
    </p:spTree>
    <p:extLst>
      <p:ext uri="{BB962C8B-B14F-4D97-AF65-F5344CB8AC3E}">
        <p14:creationId xmlns:p14="http://schemas.microsoft.com/office/powerpoint/2010/main" val="4210023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On est bon !!!</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3277" y="2181225"/>
            <a:ext cx="6665445" cy="3678238"/>
          </a:xfrm>
        </p:spPr>
      </p:pic>
    </p:spTree>
    <p:extLst>
      <p:ext uri="{BB962C8B-B14F-4D97-AF65-F5344CB8AC3E}">
        <p14:creationId xmlns:p14="http://schemas.microsoft.com/office/powerpoint/2010/main" val="1333181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1" y="328126"/>
            <a:ext cx="11029616" cy="858417"/>
          </a:xfrm>
        </p:spPr>
        <p:txBody>
          <a:bodyPr>
            <a:normAutofit/>
          </a:bodyPr>
          <a:lstStyle/>
          <a:p>
            <a:r>
              <a:rPr lang="fr-FR" sz="1400" dirty="0"/>
              <a:t>Apres 1 semaine d’installation acharné j’ai finalement réussi a l’avoir dans mon vs code ( j’ai pleuré ce jour ) </a:t>
            </a:r>
          </a:p>
        </p:txBody>
      </p:sp>
      <p:sp>
        <p:nvSpPr>
          <p:cNvPr id="3" name="Espace réservé du contenu 2"/>
          <p:cNvSpPr>
            <a:spLocks noGrp="1"/>
          </p:cNvSpPr>
          <p:nvPr>
            <p:ph idx="1"/>
          </p:nvPr>
        </p:nvSpPr>
        <p:spPr/>
        <p:txBody>
          <a:bodyPr/>
          <a:lstStyle/>
          <a:p>
            <a:endParaRPr lang="fr-FR" dirty="0"/>
          </a:p>
          <a:p>
            <a:endParaRPr lang="fr-FR" dirty="0"/>
          </a:p>
          <a:p>
            <a:pPr marL="0" indent="0">
              <a:buNone/>
            </a:pPr>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4" name="Image 3"/>
          <p:cNvPicPr>
            <a:picLocks noChangeAspect="1"/>
          </p:cNvPicPr>
          <p:nvPr/>
        </p:nvPicPr>
        <p:blipFill>
          <a:blip r:embed="rId2"/>
          <a:stretch>
            <a:fillRect/>
          </a:stretch>
        </p:blipFill>
        <p:spPr>
          <a:xfrm>
            <a:off x="402771" y="2006324"/>
            <a:ext cx="10352314" cy="4568647"/>
          </a:xfrm>
          <a:prstGeom prst="rect">
            <a:avLst/>
          </a:prstGeom>
        </p:spPr>
      </p:pic>
    </p:spTree>
    <p:extLst>
      <p:ext uri="{BB962C8B-B14F-4D97-AF65-F5344CB8AC3E}">
        <p14:creationId xmlns:p14="http://schemas.microsoft.com/office/powerpoint/2010/main" val="784013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702156"/>
            <a:ext cx="11029616" cy="625901"/>
          </a:xfrm>
        </p:spPr>
        <p:txBody>
          <a:bodyPr/>
          <a:lstStyle/>
          <a:p>
            <a:r>
              <a:rPr lang="fr-FR" dirty="0"/>
              <a:t>Passons maintenant a la présentation de notre hôtel</a:t>
            </a:r>
          </a:p>
        </p:txBody>
      </p:sp>
      <p:sp>
        <p:nvSpPr>
          <p:cNvPr id="3" name="Espace réservé du contenu 2"/>
          <p:cNvSpPr>
            <a:spLocks noGrp="1"/>
          </p:cNvSpPr>
          <p:nvPr>
            <p:ph idx="1"/>
          </p:nvPr>
        </p:nvSpPr>
        <p:spPr/>
        <p:txBody>
          <a:bodyPr/>
          <a:lstStyle/>
          <a:p>
            <a:pPr marL="0" indent="0">
              <a:buNone/>
            </a:pPr>
            <a:r>
              <a:rPr lang="fr-FR" b="1" dirty="0"/>
              <a:t>Nous sommes vraiment fiers de vous présenté l’</a:t>
            </a:r>
            <a:r>
              <a:rPr lang="fr-FR" b="1" dirty="0" err="1"/>
              <a:t>Hotel</a:t>
            </a:r>
            <a:r>
              <a:rPr lang="fr-FR" b="1" dirty="0"/>
              <a:t> nommé : L’</a:t>
            </a:r>
            <a:r>
              <a:rPr lang="fr-FR" b="1" dirty="0" err="1"/>
              <a:t>Hotel</a:t>
            </a:r>
            <a:r>
              <a:rPr lang="fr-FR" b="1" dirty="0"/>
              <a:t> le Saloum .On va faire un petit survol des différents bouton avant de passer aux fonctionnalités</a:t>
            </a:r>
          </a:p>
        </p:txBody>
      </p:sp>
    </p:spTree>
    <p:extLst>
      <p:ext uri="{BB962C8B-B14F-4D97-AF65-F5344CB8AC3E}">
        <p14:creationId xmlns:p14="http://schemas.microsoft.com/office/powerpoint/2010/main" val="37671260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0715" y="1839687"/>
            <a:ext cx="9220199" cy="5018313"/>
          </a:xfrm>
        </p:spPr>
      </p:pic>
      <p:sp>
        <p:nvSpPr>
          <p:cNvPr id="7" name="Titre 1"/>
          <p:cNvSpPr>
            <a:spLocks noGrp="1"/>
          </p:cNvSpPr>
          <p:nvPr>
            <p:ph type="title"/>
          </p:nvPr>
        </p:nvSpPr>
        <p:spPr>
          <a:xfrm>
            <a:off x="581192" y="702156"/>
            <a:ext cx="11029616" cy="1013800"/>
          </a:xfrm>
        </p:spPr>
        <p:txBody>
          <a:bodyPr/>
          <a:lstStyle/>
          <a:p>
            <a:r>
              <a:rPr lang="fr-FR" dirty="0"/>
              <a:t>                                     Page d’accueil</a:t>
            </a:r>
          </a:p>
        </p:txBody>
      </p:sp>
    </p:spTree>
    <p:extLst>
      <p:ext uri="{BB962C8B-B14F-4D97-AF65-F5344CB8AC3E}">
        <p14:creationId xmlns:p14="http://schemas.microsoft.com/office/powerpoint/2010/main" val="7428201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Formulaire d’authentification</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1229" y="1817914"/>
            <a:ext cx="10025742" cy="5040085"/>
          </a:xfrm>
        </p:spPr>
      </p:pic>
    </p:spTree>
    <p:extLst>
      <p:ext uri="{BB962C8B-B14F-4D97-AF65-F5344CB8AC3E}">
        <p14:creationId xmlns:p14="http://schemas.microsoft.com/office/powerpoint/2010/main" val="6315659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Bouton facture</a:t>
            </a: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915" y="1861458"/>
            <a:ext cx="10308772" cy="4702627"/>
          </a:xfrm>
        </p:spPr>
      </p:pic>
    </p:spTree>
    <p:extLst>
      <p:ext uri="{BB962C8B-B14F-4D97-AF65-F5344CB8AC3E}">
        <p14:creationId xmlns:p14="http://schemas.microsoft.com/office/powerpoint/2010/main" val="550862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Bouton réservation </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429" y="1796143"/>
            <a:ext cx="9949542" cy="5061857"/>
          </a:xfrm>
        </p:spPr>
      </p:pic>
    </p:spTree>
    <p:extLst>
      <p:ext uri="{BB962C8B-B14F-4D97-AF65-F5344CB8AC3E}">
        <p14:creationId xmlns:p14="http://schemas.microsoft.com/office/powerpoint/2010/main" val="3129930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Bouton client </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715956"/>
            <a:ext cx="10925008" cy="4978758"/>
          </a:xfrm>
        </p:spPr>
      </p:pic>
    </p:spTree>
    <p:extLst>
      <p:ext uri="{BB962C8B-B14F-4D97-AF65-F5344CB8AC3E}">
        <p14:creationId xmlns:p14="http://schemas.microsoft.com/office/powerpoint/2010/main" val="719012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985D34-DCAA-66FB-7AA1-76AC96ABB9FE}"/>
              </a:ext>
            </a:extLst>
          </p:cNvPr>
          <p:cNvSpPr>
            <a:spLocks noGrp="1"/>
          </p:cNvSpPr>
          <p:nvPr>
            <p:ph type="title"/>
          </p:nvPr>
        </p:nvSpPr>
        <p:spPr/>
        <p:txBody>
          <a:bodyPr/>
          <a:lstStyle/>
          <a:p>
            <a:r>
              <a:rPr lang="fr-FR" dirty="0"/>
              <a:t>Installation d’Android Studio</a:t>
            </a:r>
          </a:p>
        </p:txBody>
      </p:sp>
      <p:sp>
        <p:nvSpPr>
          <p:cNvPr id="3" name="Espace réservé du contenu 2">
            <a:extLst>
              <a:ext uri="{FF2B5EF4-FFF2-40B4-BE49-F238E27FC236}">
                <a16:creationId xmlns:a16="http://schemas.microsoft.com/office/drawing/2014/main" id="{F643CE4C-D865-FD4C-45F7-7060B73027D6}"/>
              </a:ext>
            </a:extLst>
          </p:cNvPr>
          <p:cNvSpPr>
            <a:spLocks noGrp="1"/>
          </p:cNvSpPr>
          <p:nvPr>
            <p:ph idx="1"/>
          </p:nvPr>
        </p:nvSpPr>
        <p:spPr>
          <a:xfrm>
            <a:off x="741145" y="1715956"/>
            <a:ext cx="10866921" cy="5142043"/>
          </a:xfrm>
        </p:spPr>
        <p:txBody>
          <a:bodyPr>
            <a:normAutofit/>
          </a:bodyPr>
          <a:lstStyle/>
          <a:p>
            <a:pPr algn="l"/>
            <a:r>
              <a:rPr lang="fr-FR" sz="2600" b="0" i="0" dirty="0">
                <a:solidFill>
                  <a:srgbClr val="1C1D1F"/>
                </a:solidFill>
                <a:effectLst/>
                <a:latin typeface="udemy sans"/>
              </a:rPr>
              <a:t>cliquez sur </a:t>
            </a:r>
            <a:r>
              <a:rPr lang="fr-FR" sz="2600" b="1" i="0" dirty="0">
                <a:solidFill>
                  <a:srgbClr val="1C1D1F"/>
                </a:solidFill>
                <a:effectLst/>
                <a:latin typeface="udemy sans"/>
              </a:rPr>
              <a:t>download</a:t>
            </a:r>
            <a:r>
              <a:rPr lang="fr-FR" sz="2600" b="0" i="0" dirty="0">
                <a:solidFill>
                  <a:srgbClr val="1C1D1F"/>
                </a:solidFill>
                <a:effectLst/>
                <a:latin typeface="udemy sans"/>
              </a:rPr>
              <a:t> et </a:t>
            </a:r>
            <a:r>
              <a:rPr lang="fr-FR" sz="2600" b="1" i="0" dirty="0">
                <a:solidFill>
                  <a:srgbClr val="1C1D1F"/>
                </a:solidFill>
                <a:effectLst/>
                <a:latin typeface="udemy sans"/>
              </a:rPr>
              <a:t>installez le</a:t>
            </a:r>
          </a:p>
          <a:p>
            <a:pPr algn="l"/>
            <a:r>
              <a:rPr lang="fr-FR" sz="2600" b="0" i="0" dirty="0">
                <a:solidFill>
                  <a:srgbClr val="1C1D1F"/>
                </a:solidFill>
                <a:effectLst/>
                <a:latin typeface="udemy sans"/>
              </a:rPr>
              <a:t>Suivez pas à pas les étapes d'installation. C'est tout simple, il suffit de suivre les étapes de l'installateur.</a:t>
            </a:r>
          </a:p>
          <a:p>
            <a:pPr algn="l"/>
            <a:r>
              <a:rPr lang="fr-FR" sz="2600" b="0" i="0" dirty="0">
                <a:solidFill>
                  <a:srgbClr val="1C1D1F"/>
                </a:solidFill>
                <a:effectLst/>
                <a:latin typeface="udemy sans"/>
              </a:rPr>
              <a:t>Une fois Android Studio installé, </a:t>
            </a:r>
            <a:r>
              <a:rPr lang="fr-FR" sz="2600" b="1" i="0" dirty="0">
                <a:solidFill>
                  <a:srgbClr val="1C1D1F"/>
                </a:solidFill>
                <a:effectLst/>
                <a:latin typeface="udemy sans"/>
              </a:rPr>
              <a:t>lancez le</a:t>
            </a:r>
            <a:r>
              <a:rPr lang="fr-FR" sz="2600" b="0" i="0" dirty="0">
                <a:solidFill>
                  <a:srgbClr val="1C1D1F"/>
                </a:solidFill>
                <a:effectLst/>
                <a:latin typeface="udemy sans"/>
              </a:rPr>
              <a:t>.</a:t>
            </a:r>
          </a:p>
          <a:p>
            <a:pPr algn="l"/>
            <a:r>
              <a:rPr lang="fr-FR" sz="2600" b="0" i="0" dirty="0">
                <a:solidFill>
                  <a:srgbClr val="1C1D1F"/>
                </a:solidFill>
                <a:effectLst/>
                <a:latin typeface="udemy sans"/>
              </a:rPr>
              <a:t>Comparé à l'image ci-dessous, </a:t>
            </a:r>
            <a:r>
              <a:rPr lang="fr-FR" sz="2600" b="1" i="0" dirty="0">
                <a:solidFill>
                  <a:srgbClr val="1C1D1F"/>
                </a:solidFill>
                <a:effectLst/>
                <a:latin typeface="udemy sans"/>
              </a:rPr>
              <a:t>l'option </a:t>
            </a:r>
            <a:r>
              <a:rPr lang="fr-FR" sz="2600" b="1" i="0" dirty="0" err="1">
                <a:solidFill>
                  <a:srgbClr val="1C1D1F"/>
                </a:solidFill>
                <a:effectLst/>
                <a:latin typeface="udemy sans"/>
              </a:rPr>
              <a:t>Create</a:t>
            </a:r>
            <a:r>
              <a:rPr lang="fr-FR" sz="2600" b="1" i="0" dirty="0">
                <a:solidFill>
                  <a:srgbClr val="1C1D1F"/>
                </a:solidFill>
                <a:effectLst/>
                <a:latin typeface="udemy sans"/>
              </a:rPr>
              <a:t> New Flutter Project ne devrait pas y figurer.</a:t>
            </a:r>
          </a:p>
          <a:p>
            <a:pPr algn="l"/>
            <a:r>
              <a:rPr lang="fr-FR" sz="2600" b="0" i="0" dirty="0">
                <a:solidFill>
                  <a:srgbClr val="1C1D1F"/>
                </a:solidFill>
                <a:effectLst/>
                <a:latin typeface="udemy sans"/>
              </a:rPr>
              <a:t>Comme </a:t>
            </a:r>
            <a:r>
              <a:rPr lang="fr-FR" sz="2600" b="1" i="0" dirty="0">
                <a:solidFill>
                  <a:srgbClr val="1C1D1F"/>
                </a:solidFill>
                <a:effectLst/>
                <a:latin typeface="udemy sans"/>
              </a:rPr>
              <a:t>Flutter n'est pas configuré</a:t>
            </a:r>
            <a:r>
              <a:rPr lang="fr-FR" sz="2600" b="0" i="0" dirty="0">
                <a:solidFill>
                  <a:srgbClr val="1C1D1F"/>
                </a:solidFill>
                <a:effectLst/>
                <a:latin typeface="udemy sans"/>
              </a:rPr>
              <a:t>, nous </a:t>
            </a:r>
            <a:r>
              <a:rPr lang="fr-FR" sz="2600" b="1" i="0" dirty="0">
                <a:solidFill>
                  <a:srgbClr val="1C1D1F"/>
                </a:solidFill>
                <a:effectLst/>
                <a:latin typeface="udemy sans"/>
              </a:rPr>
              <a:t>devrons installer les extensions flutter et Dart.</a:t>
            </a:r>
          </a:p>
          <a:p>
            <a:pPr algn="l"/>
            <a:r>
              <a:rPr lang="fr-FR" sz="2600" b="0" i="0" dirty="0">
                <a:solidFill>
                  <a:srgbClr val="1C1D1F"/>
                </a:solidFill>
                <a:effectLst/>
                <a:latin typeface="udemy sans"/>
              </a:rPr>
              <a:t>Lancez donc Android Studio et </a:t>
            </a:r>
            <a:r>
              <a:rPr lang="fr-FR" sz="2600" b="1" i="0" dirty="0">
                <a:solidFill>
                  <a:srgbClr val="1C1D1F"/>
                </a:solidFill>
                <a:effectLst/>
                <a:latin typeface="udemy sans"/>
              </a:rPr>
              <a:t>allez dans préférences </a:t>
            </a:r>
            <a:r>
              <a:rPr lang="fr-FR" sz="2600" b="0" i="0" dirty="0">
                <a:solidFill>
                  <a:srgbClr val="1C1D1F"/>
                </a:solidFill>
                <a:effectLst/>
                <a:latin typeface="udemy sans"/>
              </a:rPr>
              <a:t>comme indiqué sur l'image</a:t>
            </a:r>
            <a:r>
              <a:rPr lang="fr-FR" sz="2400" b="0" i="0" dirty="0">
                <a:solidFill>
                  <a:srgbClr val="1C1D1F"/>
                </a:solidFill>
                <a:effectLst/>
                <a:latin typeface="udemy sans"/>
              </a:rPr>
              <a:t>:</a:t>
            </a:r>
          </a:p>
        </p:txBody>
      </p:sp>
    </p:spTree>
    <p:extLst>
      <p:ext uri="{BB962C8B-B14F-4D97-AF65-F5344CB8AC3E}">
        <p14:creationId xmlns:p14="http://schemas.microsoft.com/office/powerpoint/2010/main" val="379336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6C385A-FF04-40CD-9644-912394B81988}"/>
              </a:ext>
            </a:extLst>
          </p:cNvPr>
          <p:cNvSpPr>
            <a:spLocks noGrp="1"/>
          </p:cNvSpPr>
          <p:nvPr>
            <p:ph type="title"/>
          </p:nvPr>
        </p:nvSpPr>
        <p:spPr/>
        <p:txBody>
          <a:bodyPr/>
          <a:lstStyle/>
          <a:p>
            <a:r>
              <a:rPr lang="fr-FR" dirty="0"/>
              <a:t>Paramètre de </a:t>
            </a:r>
            <a:r>
              <a:rPr lang="fr-FR"/>
              <a:t>l ’environnement </a:t>
            </a:r>
            <a:endParaRPr lang="fr-FR" dirty="0"/>
          </a:p>
        </p:txBody>
      </p:sp>
      <p:pic>
        <p:nvPicPr>
          <p:cNvPr id="5" name="Espace réservé du contenu 4">
            <a:extLst>
              <a:ext uri="{FF2B5EF4-FFF2-40B4-BE49-F238E27FC236}">
                <a16:creationId xmlns:a16="http://schemas.microsoft.com/office/drawing/2014/main" id="{24392334-6ACF-4FEC-ABC5-D7203D834784}"/>
              </a:ext>
            </a:extLst>
          </p:cNvPr>
          <p:cNvPicPr>
            <a:picLocks noGrp="1" noChangeAspect="1"/>
          </p:cNvPicPr>
          <p:nvPr>
            <p:ph idx="1"/>
          </p:nvPr>
        </p:nvPicPr>
        <p:blipFill>
          <a:blip r:embed="rId2"/>
          <a:stretch>
            <a:fillRect/>
          </a:stretch>
        </p:blipFill>
        <p:spPr>
          <a:xfrm>
            <a:off x="475013" y="1983179"/>
            <a:ext cx="10616540" cy="4465122"/>
          </a:xfrm>
        </p:spPr>
      </p:pic>
    </p:spTree>
    <p:extLst>
      <p:ext uri="{BB962C8B-B14F-4D97-AF65-F5344CB8AC3E}">
        <p14:creationId xmlns:p14="http://schemas.microsoft.com/office/powerpoint/2010/main" val="1245501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32F2EF-CA66-45B1-BA06-823C142A9711}"/>
              </a:ext>
            </a:extLst>
          </p:cNvPr>
          <p:cNvSpPr>
            <a:spLocks noGrp="1"/>
          </p:cNvSpPr>
          <p:nvPr>
            <p:ph type="title"/>
          </p:nvPr>
        </p:nvSpPr>
        <p:spPr>
          <a:xfrm>
            <a:off x="581192" y="702156"/>
            <a:ext cx="11029616" cy="1139896"/>
          </a:xfrm>
        </p:spPr>
        <p:txBody>
          <a:bodyPr/>
          <a:lstStyle/>
          <a:p>
            <a:r>
              <a:rPr lang="fr-SN" sz="1800" b="1" dirty="0">
                <a:effectLst/>
                <a:latin typeface="Calibri" panose="020F0502020204030204" pitchFamily="34" charset="0"/>
                <a:ea typeface="Calibri" panose="020F0502020204030204" pitchFamily="34" charset="0"/>
                <a:cs typeface="Times New Roman (Corps CS)"/>
              </a:rPr>
              <a:t>                                                          </a:t>
            </a:r>
            <a:r>
              <a:rPr lang="fr-SN" sz="1800" b="1" dirty="0" err="1">
                <a:effectLst/>
                <a:latin typeface="Calibri" panose="020F0502020204030204" pitchFamily="34" charset="0"/>
                <a:ea typeface="Calibri" panose="020F0502020204030204" pitchFamily="34" charset="0"/>
                <a:cs typeface="Times New Roman (Corps CS)"/>
              </a:rPr>
              <a:t>ProxySQL</a:t>
            </a:r>
            <a:r>
              <a:rPr lang="fr-SN" sz="1800" b="1" dirty="0">
                <a:effectLst/>
                <a:latin typeface="Calibri" panose="020F0502020204030204" pitchFamily="34" charset="0"/>
                <a:ea typeface="Calibri" panose="020F0502020204030204" pitchFamily="34" charset="0"/>
                <a:cs typeface="Times New Roman (Corps CS)"/>
              </a:rPr>
              <a:t> </a:t>
            </a:r>
            <a:endParaRPr lang="fr-FR" b="1" dirty="0"/>
          </a:p>
        </p:txBody>
      </p:sp>
      <p:sp>
        <p:nvSpPr>
          <p:cNvPr id="3" name="Espace réservé du contenu 2">
            <a:extLst>
              <a:ext uri="{FF2B5EF4-FFF2-40B4-BE49-F238E27FC236}">
                <a16:creationId xmlns:a16="http://schemas.microsoft.com/office/drawing/2014/main" id="{C299EAD6-7D8C-4CD5-B856-91595A1E1EDE}"/>
              </a:ext>
            </a:extLst>
          </p:cNvPr>
          <p:cNvSpPr>
            <a:spLocks noGrp="1"/>
          </p:cNvSpPr>
          <p:nvPr>
            <p:ph idx="1"/>
          </p:nvPr>
        </p:nvSpPr>
        <p:spPr>
          <a:xfrm>
            <a:off x="581192" y="2133600"/>
            <a:ext cx="11029615" cy="1295401"/>
          </a:xfrm>
        </p:spPr>
        <p:txBody>
          <a:bodyPr/>
          <a:lstStyle/>
          <a:p>
            <a:pPr marL="0" indent="0">
              <a:buNone/>
            </a:pP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Installer MySQL sur la machine : tout d’abord on doit installer MySQL sur notre machine en utilisant la commande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sudo</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apt-get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install</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-server .</a:t>
            </a:r>
          </a:p>
          <a:p>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pic>
        <p:nvPicPr>
          <p:cNvPr id="4" name="Image 3">
            <a:extLst>
              <a:ext uri="{FF2B5EF4-FFF2-40B4-BE49-F238E27FC236}">
                <a16:creationId xmlns:a16="http://schemas.microsoft.com/office/drawing/2014/main" id="{6E207BCF-5DEA-4E7F-AAE8-BBBF89093BA1}"/>
              </a:ext>
            </a:extLst>
          </p:cNvPr>
          <p:cNvPicPr/>
          <p:nvPr/>
        </p:nvPicPr>
        <p:blipFill>
          <a:blip r:embed="rId2">
            <a:extLst>
              <a:ext uri="{28A0092B-C50C-407E-A947-70E740481C1C}">
                <a14:useLocalDpi xmlns:a14="http://schemas.microsoft.com/office/drawing/2010/main" val="0"/>
              </a:ext>
            </a:extLst>
          </a:blip>
          <a:stretch>
            <a:fillRect/>
          </a:stretch>
        </p:blipFill>
        <p:spPr>
          <a:xfrm>
            <a:off x="715616" y="2743200"/>
            <a:ext cx="9833113" cy="4031974"/>
          </a:xfrm>
          <a:prstGeom prst="rect">
            <a:avLst/>
          </a:prstGeom>
        </p:spPr>
      </p:pic>
    </p:spTree>
    <p:extLst>
      <p:ext uri="{BB962C8B-B14F-4D97-AF65-F5344CB8AC3E}">
        <p14:creationId xmlns:p14="http://schemas.microsoft.com/office/powerpoint/2010/main" val="3805114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E9B4A0-51F1-4DD1-8942-F508A3CB2D5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F5EE1BD-E833-474E-93AA-7FAE322FB100}"/>
              </a:ext>
            </a:extLst>
          </p:cNvPr>
          <p:cNvSpPr>
            <a:spLocks noGrp="1"/>
          </p:cNvSpPr>
          <p:nvPr>
            <p:ph idx="1"/>
          </p:nvPr>
        </p:nvSpPr>
        <p:spPr>
          <a:xfrm>
            <a:off x="581192" y="2180496"/>
            <a:ext cx="11029615" cy="1013801"/>
          </a:xfrm>
        </p:spPr>
        <p:txBody>
          <a:bodyPr>
            <a:normAutofit fontScale="92500" lnSpcReduction="10000"/>
          </a:bodyPr>
          <a:lstStyle/>
          <a:p>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On doit faire la configuration des ports MySQL pour chaque nœud en modifiant le fichier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etc</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mysql</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mysql.conf.d</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mysqld.cnf</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pour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specifier</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le port de chaque nœud.</a:t>
            </a:r>
            <a:endParaRPr lang="fr-FR"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fr-SN"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pic>
        <p:nvPicPr>
          <p:cNvPr id="4" name="Image 3">
            <a:extLst>
              <a:ext uri="{FF2B5EF4-FFF2-40B4-BE49-F238E27FC236}">
                <a16:creationId xmlns:a16="http://schemas.microsoft.com/office/drawing/2014/main" id="{2F25ABF4-55A9-4E71-8597-5FF3849A5A13}"/>
              </a:ext>
            </a:extLst>
          </p:cNvPr>
          <p:cNvPicPr/>
          <p:nvPr/>
        </p:nvPicPr>
        <p:blipFill>
          <a:blip r:embed="rId2">
            <a:extLst>
              <a:ext uri="{28A0092B-C50C-407E-A947-70E740481C1C}">
                <a14:useLocalDpi xmlns:a14="http://schemas.microsoft.com/office/drawing/2010/main" val="0"/>
              </a:ext>
            </a:extLst>
          </a:blip>
          <a:stretch>
            <a:fillRect/>
          </a:stretch>
        </p:blipFill>
        <p:spPr>
          <a:xfrm>
            <a:off x="728870" y="2687396"/>
            <a:ext cx="9515060" cy="4174435"/>
          </a:xfrm>
          <a:prstGeom prst="rect">
            <a:avLst/>
          </a:prstGeom>
        </p:spPr>
      </p:pic>
    </p:spTree>
    <p:extLst>
      <p:ext uri="{BB962C8B-B14F-4D97-AF65-F5344CB8AC3E}">
        <p14:creationId xmlns:p14="http://schemas.microsoft.com/office/powerpoint/2010/main" val="2649782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1B40B1-9C8B-4D8C-AF4D-591D3D45EC72}"/>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73A8DE6-79BA-444E-8C64-2544799847C7}"/>
              </a:ext>
            </a:extLst>
          </p:cNvPr>
          <p:cNvSpPr>
            <a:spLocks noGrp="1"/>
          </p:cNvSpPr>
          <p:nvPr>
            <p:ph idx="1"/>
          </p:nvPr>
        </p:nvSpPr>
        <p:spPr>
          <a:xfrm>
            <a:off x="581192" y="2180497"/>
            <a:ext cx="11029615" cy="1662634"/>
          </a:xfrm>
        </p:spPr>
        <p:txBody>
          <a:bodyPr/>
          <a:lstStyle/>
          <a:p>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On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cree</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les bases de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donnees</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et les tables sur chaque nœud,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apres</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on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cree</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les bases de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donnees</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et les tables sur chaque nœud MySQL.</a:t>
            </a:r>
            <a:endParaRPr lang="fr-FR" sz="1800" b="1" kern="100" dirty="0">
              <a:effectLst/>
              <a:latin typeface="Calibri" panose="020F0502020204030204" pitchFamily="34" charset="0"/>
              <a:ea typeface="Calibri" panose="020F0502020204030204" pitchFamily="34" charset="0"/>
              <a:cs typeface="Times New Roman" panose="02020603050405020304" pitchFamily="18" charset="0"/>
            </a:endParaRPr>
          </a:p>
          <a:p>
            <a:r>
              <a:rPr lang="fr-SN"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pic>
        <p:nvPicPr>
          <p:cNvPr id="4" name="Image 3">
            <a:extLst>
              <a:ext uri="{FF2B5EF4-FFF2-40B4-BE49-F238E27FC236}">
                <a16:creationId xmlns:a16="http://schemas.microsoft.com/office/drawing/2014/main" id="{E9ECB0C1-1DF0-4E22-A154-433AB7EBDB18}"/>
              </a:ext>
            </a:extLst>
          </p:cNvPr>
          <p:cNvPicPr/>
          <p:nvPr/>
        </p:nvPicPr>
        <p:blipFill>
          <a:blip r:embed="rId2">
            <a:extLst>
              <a:ext uri="{28A0092B-C50C-407E-A947-70E740481C1C}">
                <a14:useLocalDpi xmlns:a14="http://schemas.microsoft.com/office/drawing/2010/main" val="0"/>
              </a:ext>
            </a:extLst>
          </a:blip>
          <a:stretch>
            <a:fillRect/>
          </a:stretch>
        </p:blipFill>
        <p:spPr>
          <a:xfrm>
            <a:off x="581192" y="2955235"/>
            <a:ext cx="8880859" cy="3761252"/>
          </a:xfrm>
          <a:prstGeom prst="rect">
            <a:avLst/>
          </a:prstGeom>
        </p:spPr>
      </p:pic>
    </p:spTree>
    <p:extLst>
      <p:ext uri="{BB962C8B-B14F-4D97-AF65-F5344CB8AC3E}">
        <p14:creationId xmlns:p14="http://schemas.microsoft.com/office/powerpoint/2010/main" val="791610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177AA0-2456-45D2-A480-A501F61F8E1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AE4D6F14-B582-44D4-952A-F53D33E7BF1E}"/>
              </a:ext>
            </a:extLst>
          </p:cNvPr>
          <p:cNvSpPr>
            <a:spLocks noGrp="1"/>
          </p:cNvSpPr>
          <p:nvPr>
            <p:ph idx="1"/>
          </p:nvPr>
        </p:nvSpPr>
        <p:spPr/>
        <p:txBody>
          <a:bodyPr/>
          <a:lstStyle/>
          <a:p>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On installe et configure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ProxySQL</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 on installe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proxysql</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sur notre machine en suivant les instructions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precedentes</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Une fois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installee</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on pourra le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configuer</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en modifiant le fichier de configuration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etc</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proxysql</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proxysql.cnf</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b="1" kern="100" dirty="0">
              <a:effectLst/>
              <a:latin typeface="Calibri" panose="020F0502020204030204" pitchFamily="34" charset="0"/>
              <a:ea typeface="Calibri" panose="020F0502020204030204" pitchFamily="34" charset="0"/>
              <a:cs typeface="Times New Roman" panose="02020603050405020304" pitchFamily="18" charset="0"/>
            </a:endParaRPr>
          </a:p>
          <a:p>
            <a:r>
              <a:rPr lang="fr-SN" sz="1800" b="1" dirty="0">
                <a:effectLst/>
                <a:latin typeface="Calibri" panose="020F0502020204030204" pitchFamily="34" charset="0"/>
                <a:ea typeface="Calibri" panose="020F0502020204030204" pitchFamily="34" charset="0"/>
                <a:cs typeface="Times New Roman" panose="02020603050405020304" pitchFamily="18" charset="0"/>
              </a:rPr>
              <a:t>Ce fichier de configuration </a:t>
            </a:r>
            <a:r>
              <a:rPr lang="fr-SN" sz="1800" b="1" dirty="0" err="1">
                <a:effectLst/>
                <a:latin typeface="Calibri" panose="020F0502020204030204" pitchFamily="34" charset="0"/>
                <a:ea typeface="Calibri" panose="020F0502020204030204" pitchFamily="34" charset="0"/>
                <a:cs typeface="Times New Roman" panose="02020603050405020304" pitchFamily="18" charset="0"/>
              </a:rPr>
              <a:t>definit</a:t>
            </a:r>
            <a:r>
              <a:rPr lang="fr-SN" sz="1800" b="1" dirty="0">
                <a:effectLst/>
                <a:latin typeface="Calibri" panose="020F0502020204030204" pitchFamily="34" charset="0"/>
                <a:ea typeface="Calibri" panose="020F0502020204030204" pitchFamily="34" charset="0"/>
                <a:cs typeface="Times New Roman" panose="02020603050405020304" pitchFamily="18" charset="0"/>
              </a:rPr>
              <a:t> les groupes de serveurs MySQL, les utilisateurs, les </a:t>
            </a:r>
            <a:r>
              <a:rPr lang="fr-SN" sz="1800" b="1" dirty="0" err="1">
                <a:effectLst/>
                <a:latin typeface="Calibri" panose="020F0502020204030204" pitchFamily="34" charset="0"/>
                <a:ea typeface="Calibri" panose="020F0502020204030204" pitchFamily="34" charset="0"/>
                <a:cs typeface="Times New Roman" panose="02020603050405020304" pitchFamily="18" charset="0"/>
              </a:rPr>
              <a:t>regles</a:t>
            </a:r>
            <a:r>
              <a:rPr lang="fr-SN" sz="1800" b="1" dirty="0">
                <a:effectLst/>
                <a:latin typeface="Calibri" panose="020F0502020204030204" pitchFamily="34" charset="0"/>
                <a:ea typeface="Calibri" panose="020F0502020204030204" pitchFamily="34" charset="0"/>
                <a:cs typeface="Times New Roman" panose="02020603050405020304" pitchFamily="18" charset="0"/>
              </a:rPr>
              <a:t> de </a:t>
            </a:r>
            <a:r>
              <a:rPr lang="fr-SN" sz="1800" b="1" dirty="0" err="1">
                <a:effectLst/>
                <a:latin typeface="Calibri" panose="020F0502020204030204" pitchFamily="34" charset="0"/>
                <a:ea typeface="Calibri" panose="020F0502020204030204" pitchFamily="34" charset="0"/>
                <a:cs typeface="Times New Roman" panose="02020603050405020304" pitchFamily="18" charset="0"/>
              </a:rPr>
              <a:t>requetes</a:t>
            </a:r>
            <a:r>
              <a:rPr lang="fr-SN" sz="1800" b="1" dirty="0">
                <a:effectLst/>
                <a:latin typeface="Calibri" panose="020F0502020204030204" pitchFamily="34" charset="0"/>
                <a:ea typeface="Calibri" panose="020F0502020204030204" pitchFamily="34" charset="0"/>
                <a:cs typeface="Times New Roman" panose="02020603050405020304" pitchFamily="18" charset="0"/>
              </a:rPr>
              <a:t> et les groupes de </a:t>
            </a:r>
            <a:r>
              <a:rPr lang="fr-SN" sz="1800" b="1" dirty="0" err="1">
                <a:effectLst/>
                <a:latin typeface="Calibri" panose="020F0502020204030204" pitchFamily="34" charset="0"/>
                <a:ea typeface="Calibri" panose="020F0502020204030204" pitchFamily="34" charset="0"/>
                <a:cs typeface="Times New Roman" panose="02020603050405020304" pitchFamily="18" charset="0"/>
              </a:rPr>
              <a:t>replication</a:t>
            </a:r>
            <a:r>
              <a:rPr lang="fr-SN" sz="1800" b="1" dirty="0">
                <a:effectLst/>
                <a:latin typeface="Calibri" panose="020F0502020204030204" pitchFamily="34" charset="0"/>
                <a:ea typeface="Calibri" panose="020F0502020204030204" pitchFamily="34" charset="0"/>
                <a:cs typeface="Times New Roman" panose="02020603050405020304" pitchFamily="18" charset="0"/>
              </a:rPr>
              <a:t> pour notre base de </a:t>
            </a:r>
            <a:r>
              <a:rPr lang="fr-SN" sz="1800" b="1" dirty="0" err="1">
                <a:effectLst/>
                <a:latin typeface="Calibri" panose="020F0502020204030204" pitchFamily="34" charset="0"/>
                <a:ea typeface="Calibri" panose="020F0502020204030204" pitchFamily="34" charset="0"/>
                <a:cs typeface="Times New Roman" panose="02020603050405020304" pitchFamily="18" charset="0"/>
              </a:rPr>
              <a:t>donnees</a:t>
            </a:r>
            <a:r>
              <a:rPr lang="fr-SN" sz="1800" b="1" dirty="0">
                <a:effectLst/>
                <a:latin typeface="Calibri" panose="020F0502020204030204" pitchFamily="34" charset="0"/>
                <a:ea typeface="Calibri" panose="020F0502020204030204" pitchFamily="34" charset="0"/>
                <a:cs typeface="Times New Roman" panose="02020603050405020304" pitchFamily="18" charset="0"/>
              </a:rPr>
              <a:t> repartie. Notons que les ports MySQL des nœuds sont </a:t>
            </a:r>
            <a:r>
              <a:rPr lang="fr-SN" sz="1800" b="1" dirty="0" err="1">
                <a:effectLst/>
                <a:latin typeface="Calibri" panose="020F0502020204030204" pitchFamily="34" charset="0"/>
                <a:ea typeface="Calibri" panose="020F0502020204030204" pitchFamily="34" charset="0"/>
                <a:cs typeface="Times New Roman" panose="02020603050405020304" pitchFamily="18" charset="0"/>
              </a:rPr>
              <a:t>specifies</a:t>
            </a:r>
            <a:r>
              <a:rPr lang="fr-SN" sz="1800" b="1" dirty="0">
                <a:effectLst/>
                <a:latin typeface="Calibri" panose="020F0502020204030204" pitchFamily="34" charset="0"/>
                <a:ea typeface="Calibri" panose="020F0502020204030204" pitchFamily="34" charset="0"/>
                <a:cs typeface="Times New Roman" panose="02020603050405020304" pitchFamily="18" charset="0"/>
              </a:rPr>
              <a:t> dans la section ‘</a:t>
            </a:r>
            <a:r>
              <a:rPr lang="fr-SN" sz="1800" b="1" dirty="0" err="1">
                <a:effectLst/>
                <a:latin typeface="Calibri" panose="020F0502020204030204" pitchFamily="34" charset="0"/>
                <a:ea typeface="Calibri" panose="020F0502020204030204" pitchFamily="34" charset="0"/>
                <a:cs typeface="Times New Roman" panose="02020603050405020304" pitchFamily="18" charset="0"/>
              </a:rPr>
              <a:t>mysql_servers</a:t>
            </a:r>
            <a:r>
              <a:rPr lang="fr-SN" sz="1800" b="1" dirty="0">
                <a:effectLst/>
                <a:latin typeface="Calibri" panose="020F0502020204030204" pitchFamily="34" charset="0"/>
                <a:ea typeface="Calibri" panose="020F0502020204030204" pitchFamily="34" charset="0"/>
                <a:cs typeface="Times New Roman" panose="02020603050405020304" pitchFamily="18" charset="0"/>
              </a:rPr>
              <a:t>’ et que le groupe de </a:t>
            </a:r>
            <a:r>
              <a:rPr lang="fr-SN" sz="1800" b="1" dirty="0" err="1">
                <a:effectLst/>
                <a:latin typeface="Calibri" panose="020F0502020204030204" pitchFamily="34" charset="0"/>
                <a:ea typeface="Calibri" panose="020F0502020204030204" pitchFamily="34" charset="0"/>
                <a:cs typeface="Times New Roman" panose="02020603050405020304" pitchFamily="18" charset="0"/>
              </a:rPr>
              <a:t>replication</a:t>
            </a:r>
            <a:r>
              <a:rPr lang="fr-SN" sz="1800" b="1" dirty="0">
                <a:effectLst/>
                <a:latin typeface="Calibri" panose="020F0502020204030204" pitchFamily="34" charset="0"/>
                <a:ea typeface="Calibri" panose="020F0502020204030204" pitchFamily="34" charset="0"/>
                <a:cs typeface="Times New Roman" panose="02020603050405020304" pitchFamily="18" charset="0"/>
              </a:rPr>
              <a:t> est </a:t>
            </a:r>
            <a:r>
              <a:rPr lang="fr-SN" sz="1800" b="1" dirty="0" err="1">
                <a:effectLst/>
                <a:latin typeface="Calibri" panose="020F0502020204030204" pitchFamily="34" charset="0"/>
                <a:ea typeface="Calibri" panose="020F0502020204030204" pitchFamily="34" charset="0"/>
                <a:cs typeface="Times New Roman" panose="02020603050405020304" pitchFamily="18" charset="0"/>
              </a:rPr>
              <a:t>defini</a:t>
            </a:r>
            <a:r>
              <a:rPr lang="fr-SN" sz="1800" b="1" dirty="0">
                <a:effectLst/>
                <a:latin typeface="Calibri" panose="020F0502020204030204" pitchFamily="34" charset="0"/>
                <a:ea typeface="Calibri" panose="020F0502020204030204" pitchFamily="34" charset="0"/>
                <a:cs typeface="Times New Roman" panose="02020603050405020304" pitchFamily="18" charset="0"/>
              </a:rPr>
              <a:t> dans la section ‘</a:t>
            </a:r>
            <a:r>
              <a:rPr lang="fr-SN" sz="1800" b="1" dirty="0" err="1">
                <a:effectLst/>
                <a:latin typeface="Calibri" panose="020F0502020204030204" pitchFamily="34" charset="0"/>
                <a:ea typeface="Calibri" panose="020F0502020204030204" pitchFamily="34" charset="0"/>
                <a:cs typeface="Times New Roman" panose="02020603050405020304" pitchFamily="18" charset="0"/>
              </a:rPr>
              <a:t>mysql_replication_hostgroups</a:t>
            </a:r>
            <a:r>
              <a:rPr lang="fr-SN" sz="1800" b="1" dirty="0">
                <a:effectLst/>
                <a:latin typeface="Calibri" panose="020F0502020204030204" pitchFamily="34" charset="0"/>
                <a:ea typeface="Calibri" panose="020F0502020204030204" pitchFamily="34" charset="0"/>
                <a:cs typeface="Times New Roman" panose="02020603050405020304" pitchFamily="18" charset="0"/>
              </a:rPr>
              <a:t>’</a:t>
            </a:r>
            <a:endParaRPr lang="fr-FR" b="1" dirty="0"/>
          </a:p>
        </p:txBody>
      </p:sp>
    </p:spTree>
    <p:extLst>
      <p:ext uri="{BB962C8B-B14F-4D97-AF65-F5344CB8AC3E}">
        <p14:creationId xmlns:p14="http://schemas.microsoft.com/office/powerpoint/2010/main" val="621812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D85015-9DE0-4769-9EC9-0DA93ECF6580}"/>
              </a:ext>
            </a:extLst>
          </p:cNvPr>
          <p:cNvSpPr>
            <a:spLocks noGrp="1"/>
          </p:cNvSpPr>
          <p:nvPr>
            <p:ph type="title"/>
          </p:nvPr>
        </p:nvSpPr>
        <p:spPr/>
        <p:txBody>
          <a:bodyPr/>
          <a:lstStyle/>
          <a:p>
            <a:endParaRPr lang="fr-FR"/>
          </a:p>
        </p:txBody>
      </p:sp>
      <p:pic>
        <p:nvPicPr>
          <p:cNvPr id="4" name="Espace réservé du contenu 3">
            <a:extLst>
              <a:ext uri="{FF2B5EF4-FFF2-40B4-BE49-F238E27FC236}">
                <a16:creationId xmlns:a16="http://schemas.microsoft.com/office/drawing/2014/main" id="{6C660F21-FDC7-4677-A72A-1B0CD3A75AD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81878" y="1842052"/>
            <a:ext cx="9568070" cy="5015948"/>
          </a:xfrm>
          <a:prstGeom prst="rect">
            <a:avLst/>
          </a:prstGeom>
        </p:spPr>
      </p:pic>
    </p:spTree>
    <p:extLst>
      <p:ext uri="{BB962C8B-B14F-4D97-AF65-F5344CB8AC3E}">
        <p14:creationId xmlns:p14="http://schemas.microsoft.com/office/powerpoint/2010/main" val="8280047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93437E-8B1D-4C3C-8BFE-03C2B803B0D7}"/>
              </a:ext>
            </a:extLst>
          </p:cNvPr>
          <p:cNvSpPr>
            <a:spLocks noGrp="1"/>
          </p:cNvSpPr>
          <p:nvPr>
            <p:ph type="title"/>
          </p:nvPr>
        </p:nvSpPr>
        <p:spPr/>
        <p:txBody>
          <a:bodyPr/>
          <a:lstStyle/>
          <a:p>
            <a:endParaRPr lang="fr-FR"/>
          </a:p>
        </p:txBody>
      </p:sp>
      <p:pic>
        <p:nvPicPr>
          <p:cNvPr id="7" name="Espace réservé du contenu 6">
            <a:extLst>
              <a:ext uri="{FF2B5EF4-FFF2-40B4-BE49-F238E27FC236}">
                <a16:creationId xmlns:a16="http://schemas.microsoft.com/office/drawing/2014/main" id="{5FF554C7-BDDD-4425-BE1A-8058D176BBF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63826" y="2040835"/>
            <a:ext cx="11029616" cy="4002156"/>
          </a:xfrm>
          <a:prstGeom prst="rect">
            <a:avLst/>
          </a:prstGeom>
        </p:spPr>
      </p:pic>
    </p:spTree>
    <p:extLst>
      <p:ext uri="{BB962C8B-B14F-4D97-AF65-F5344CB8AC3E}">
        <p14:creationId xmlns:p14="http://schemas.microsoft.com/office/powerpoint/2010/main" val="3275422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97842A-4990-4483-A9AB-2456B3060AD4}"/>
              </a:ext>
            </a:extLst>
          </p:cNvPr>
          <p:cNvSpPr>
            <a:spLocks noGrp="1"/>
          </p:cNvSpPr>
          <p:nvPr>
            <p:ph type="title"/>
          </p:nvPr>
        </p:nvSpPr>
        <p:spPr/>
        <p:txBody>
          <a:bodyPr/>
          <a:lstStyle/>
          <a:p>
            <a:endParaRPr lang="fr-FR"/>
          </a:p>
        </p:txBody>
      </p:sp>
      <p:pic>
        <p:nvPicPr>
          <p:cNvPr id="4" name="Espace réservé du contenu 3">
            <a:extLst>
              <a:ext uri="{FF2B5EF4-FFF2-40B4-BE49-F238E27FC236}">
                <a16:creationId xmlns:a16="http://schemas.microsoft.com/office/drawing/2014/main" id="{8B19F934-F745-4028-B3CE-713CE0C30C3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947531" y="2193445"/>
            <a:ext cx="10296938" cy="3962399"/>
          </a:xfrm>
          <a:prstGeom prst="rect">
            <a:avLst/>
          </a:prstGeom>
        </p:spPr>
      </p:pic>
    </p:spTree>
    <p:extLst>
      <p:ext uri="{BB962C8B-B14F-4D97-AF65-F5344CB8AC3E}">
        <p14:creationId xmlns:p14="http://schemas.microsoft.com/office/powerpoint/2010/main" val="24416246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D847A4-B023-478F-B40D-550AAC418FFA}"/>
              </a:ext>
            </a:extLst>
          </p:cNvPr>
          <p:cNvSpPr>
            <a:spLocks noGrp="1"/>
          </p:cNvSpPr>
          <p:nvPr>
            <p:ph type="title"/>
          </p:nvPr>
        </p:nvSpPr>
        <p:spPr/>
        <p:txBody>
          <a:bodyPr/>
          <a:lstStyle/>
          <a:p>
            <a:endParaRPr lang="fr-FR"/>
          </a:p>
        </p:txBody>
      </p:sp>
      <p:pic>
        <p:nvPicPr>
          <p:cNvPr id="4" name="Espace réservé du contenu 3">
            <a:extLst>
              <a:ext uri="{FF2B5EF4-FFF2-40B4-BE49-F238E27FC236}">
                <a16:creationId xmlns:a16="http://schemas.microsoft.com/office/drawing/2014/main" id="{C59BA9F4-4EB9-4F37-970A-84FA63C4CBC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91943" y="2517914"/>
            <a:ext cx="8160440" cy="4055164"/>
          </a:xfrm>
          <a:prstGeom prst="rect">
            <a:avLst/>
          </a:prstGeom>
        </p:spPr>
      </p:pic>
    </p:spTree>
    <p:extLst>
      <p:ext uri="{BB962C8B-B14F-4D97-AF65-F5344CB8AC3E}">
        <p14:creationId xmlns:p14="http://schemas.microsoft.com/office/powerpoint/2010/main" val="1586176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945BB8-FDE8-4A3C-81A3-40FF506B53A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E8BA85AB-35BA-42EB-A174-5B4990DBFEB3}"/>
              </a:ext>
            </a:extLst>
          </p:cNvPr>
          <p:cNvSpPr>
            <a:spLocks noGrp="1"/>
          </p:cNvSpPr>
          <p:nvPr>
            <p:ph idx="1"/>
          </p:nvPr>
        </p:nvSpPr>
        <p:spPr>
          <a:xfrm>
            <a:off x="335279" y="1981715"/>
            <a:ext cx="11029615" cy="1447286"/>
          </a:xfrm>
        </p:spPr>
        <p:txBody>
          <a:bodyPr/>
          <a:lstStyle/>
          <a:p>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On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demarre</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ProxySQL</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apres</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avoir configure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ProxySQL</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on pourra le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demarrer</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en utilisant la commande suivante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sudo</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systemctl</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start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proxysql</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fr-FR"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pic>
        <p:nvPicPr>
          <p:cNvPr id="4" name="Image 3">
            <a:extLst>
              <a:ext uri="{FF2B5EF4-FFF2-40B4-BE49-F238E27FC236}">
                <a16:creationId xmlns:a16="http://schemas.microsoft.com/office/drawing/2014/main" id="{5DF27607-E8EF-4846-B2E4-305A638E6FC9}"/>
              </a:ext>
            </a:extLst>
          </p:cNvPr>
          <p:cNvPicPr/>
          <p:nvPr/>
        </p:nvPicPr>
        <p:blipFill>
          <a:blip r:embed="rId2">
            <a:extLst>
              <a:ext uri="{28A0092B-C50C-407E-A947-70E740481C1C}">
                <a14:useLocalDpi xmlns:a14="http://schemas.microsoft.com/office/drawing/2010/main" val="0"/>
              </a:ext>
            </a:extLst>
          </a:blip>
          <a:stretch>
            <a:fillRect/>
          </a:stretch>
        </p:blipFill>
        <p:spPr>
          <a:xfrm>
            <a:off x="827106" y="2968488"/>
            <a:ext cx="9721624" cy="3551582"/>
          </a:xfrm>
          <a:prstGeom prst="rect">
            <a:avLst/>
          </a:prstGeom>
        </p:spPr>
      </p:pic>
    </p:spTree>
    <p:extLst>
      <p:ext uri="{BB962C8B-B14F-4D97-AF65-F5344CB8AC3E}">
        <p14:creationId xmlns:p14="http://schemas.microsoft.com/office/powerpoint/2010/main" val="2142802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C588768-BFC7-7BA4-9EC8-42470EAC1B27}"/>
              </a:ext>
            </a:extLst>
          </p:cNvPr>
          <p:cNvPicPr>
            <a:picLocks noChangeAspect="1"/>
          </p:cNvPicPr>
          <p:nvPr/>
        </p:nvPicPr>
        <p:blipFill rotWithShape="1">
          <a:blip r:embed="rId2"/>
          <a:srcRect t="2807" b="8210"/>
          <a:stretch/>
        </p:blipFill>
        <p:spPr>
          <a:xfrm>
            <a:off x="955965" y="353290"/>
            <a:ext cx="10515600" cy="6504709"/>
          </a:xfrm>
          <a:prstGeom prst="rect">
            <a:avLst/>
          </a:prstGeom>
        </p:spPr>
      </p:pic>
    </p:spTree>
    <p:extLst>
      <p:ext uri="{BB962C8B-B14F-4D97-AF65-F5344CB8AC3E}">
        <p14:creationId xmlns:p14="http://schemas.microsoft.com/office/powerpoint/2010/main" val="3396360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4139CA-1221-4375-9D50-778A0367123E}"/>
              </a:ext>
            </a:extLst>
          </p:cNvPr>
          <p:cNvSpPr>
            <a:spLocks noGrp="1"/>
          </p:cNvSpPr>
          <p:nvPr>
            <p:ph type="title"/>
          </p:nvPr>
        </p:nvSpPr>
        <p:spPr/>
        <p:txBody>
          <a:bodyPr/>
          <a:lstStyle/>
          <a:p>
            <a:endParaRPr lang="fr-FR"/>
          </a:p>
        </p:txBody>
      </p:sp>
      <p:pic>
        <p:nvPicPr>
          <p:cNvPr id="4" name="Espace réservé du contenu 3">
            <a:extLst>
              <a:ext uri="{FF2B5EF4-FFF2-40B4-BE49-F238E27FC236}">
                <a16:creationId xmlns:a16="http://schemas.microsoft.com/office/drawing/2014/main" id="{0FB0E0B3-F225-46C7-A48D-5BE643954CB3}"/>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66016"/>
          <a:stretch/>
        </p:blipFill>
        <p:spPr bwMode="auto">
          <a:xfrm>
            <a:off x="1060174" y="2239617"/>
            <a:ext cx="8845826" cy="3670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35953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F59675-FF63-4F11-AAD3-8A9360F08BD5}"/>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5EF22C2-8844-4BE4-8AF1-A0D941141709}"/>
              </a:ext>
            </a:extLst>
          </p:cNvPr>
          <p:cNvSpPr>
            <a:spLocks noGrp="1"/>
          </p:cNvSpPr>
          <p:nvPr>
            <p:ph idx="1"/>
          </p:nvPr>
        </p:nvSpPr>
        <p:spPr>
          <a:xfrm>
            <a:off x="581192" y="2001078"/>
            <a:ext cx="11029615" cy="1885093"/>
          </a:xfrm>
        </p:spPr>
        <p:txBody>
          <a:bodyPr/>
          <a:lstStyle/>
          <a:p>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Configurons la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replication</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MySQL : Pour configurer la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replication</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MySQL entre les nœuds, on peut utiliser la commande suivante sur chaque nœud pour activer la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repartition</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On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verifie</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ProxySQL</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fonctionne correctement on peut se connecter a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ProxySQL</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en utilisant le client MySQL et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executer</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une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requete</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SELECT sur votre base de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donnees</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sur notre base de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donnees</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repartie.</a:t>
            </a:r>
            <a:endParaRPr lang="fr-FR" sz="1800" b="1" kern="100" dirty="0">
              <a:effectLst/>
              <a:latin typeface="Calibri" panose="020F0502020204030204" pitchFamily="34" charset="0"/>
              <a:ea typeface="Calibri" panose="020F0502020204030204" pitchFamily="34" charset="0"/>
              <a:cs typeface="Times New Roman" panose="02020603050405020304" pitchFamily="18" charset="0"/>
            </a:endParaRPr>
          </a:p>
          <a:p>
            <a:r>
              <a:rPr lang="fr-SN"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pic>
        <p:nvPicPr>
          <p:cNvPr id="4" name="Image 3">
            <a:extLst>
              <a:ext uri="{FF2B5EF4-FFF2-40B4-BE49-F238E27FC236}">
                <a16:creationId xmlns:a16="http://schemas.microsoft.com/office/drawing/2014/main" id="{43ABD5C1-10BD-46A1-B0D9-087E5674A670}"/>
              </a:ext>
            </a:extLst>
          </p:cNvPr>
          <p:cNvPicPr/>
          <p:nvPr/>
        </p:nvPicPr>
        <p:blipFill rotWithShape="1">
          <a:blip r:embed="rId2">
            <a:extLst>
              <a:ext uri="{28A0092B-C50C-407E-A947-70E740481C1C}">
                <a14:useLocalDpi xmlns:a14="http://schemas.microsoft.com/office/drawing/2010/main" val="0"/>
              </a:ext>
            </a:extLst>
          </a:blip>
          <a:srcRect b="8686"/>
          <a:stretch/>
        </p:blipFill>
        <p:spPr bwMode="auto">
          <a:xfrm>
            <a:off x="808384" y="3176147"/>
            <a:ext cx="10192823" cy="36818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51967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EACDDC-E637-4494-A293-57F243A74C27}"/>
              </a:ext>
            </a:extLst>
          </p:cNvPr>
          <p:cNvSpPr>
            <a:spLocks noGrp="1"/>
          </p:cNvSpPr>
          <p:nvPr>
            <p:ph type="title"/>
          </p:nvPr>
        </p:nvSpPr>
        <p:spPr/>
        <p:txBody>
          <a:bodyPr/>
          <a:lstStyle/>
          <a:p>
            <a:endParaRPr lang="fr-FR"/>
          </a:p>
        </p:txBody>
      </p:sp>
      <p:pic>
        <p:nvPicPr>
          <p:cNvPr id="4" name="Espace réservé du contenu 3">
            <a:extLst>
              <a:ext uri="{FF2B5EF4-FFF2-40B4-BE49-F238E27FC236}">
                <a16:creationId xmlns:a16="http://schemas.microsoft.com/office/drawing/2014/main" id="{978C8D85-073C-4C5B-BAFC-393C2257CDF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967410" y="2213113"/>
            <a:ext cx="8914778" cy="4280451"/>
          </a:xfrm>
          <a:prstGeom prst="rect">
            <a:avLst/>
          </a:prstGeom>
        </p:spPr>
      </p:pic>
    </p:spTree>
    <p:extLst>
      <p:ext uri="{BB962C8B-B14F-4D97-AF65-F5344CB8AC3E}">
        <p14:creationId xmlns:p14="http://schemas.microsoft.com/office/powerpoint/2010/main" val="8828568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7574AB-B6F1-4061-B005-E2FE2E901A06}"/>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2702D390-FFE8-4693-85EC-D9D1F0A8E92D}"/>
              </a:ext>
            </a:extLst>
          </p:cNvPr>
          <p:cNvSpPr>
            <a:spLocks noGrp="1"/>
          </p:cNvSpPr>
          <p:nvPr>
            <p:ph idx="1"/>
          </p:nvPr>
        </p:nvSpPr>
        <p:spPr>
          <a:xfrm>
            <a:off x="581192" y="2180496"/>
            <a:ext cx="11029615" cy="1442721"/>
          </a:xfrm>
        </p:spPr>
        <p:txBody>
          <a:bodyPr/>
          <a:lstStyle/>
          <a:p>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Sauvegarder et restaurer la base de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doonees</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 Pour sauvegarder la base de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donnees</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on peut utiliser la commande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mysqldump</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pour sauvegarder les </a:t>
            </a:r>
            <a:r>
              <a:rPr lang="fr-SN" sz="1800" b="1" kern="100" dirty="0" err="1">
                <a:effectLst/>
                <a:latin typeface="Calibri" panose="020F0502020204030204" pitchFamily="34" charset="0"/>
                <a:ea typeface="Calibri" panose="020F0502020204030204" pitchFamily="34" charset="0"/>
                <a:cs typeface="Times New Roman" panose="02020603050405020304" pitchFamily="18" charset="0"/>
              </a:rPr>
              <a:t>donnees</a:t>
            </a:r>
            <a:r>
              <a:rPr lang="fr-SN" sz="1800" b="1" kern="100" dirty="0">
                <a:effectLst/>
                <a:latin typeface="Calibri" panose="020F0502020204030204" pitchFamily="34" charset="0"/>
                <a:ea typeface="Calibri" panose="020F0502020204030204" pitchFamily="34" charset="0"/>
                <a:cs typeface="Times New Roman" panose="02020603050405020304" pitchFamily="18" charset="0"/>
              </a:rPr>
              <a:t> sur chaque nœud.</a:t>
            </a:r>
            <a:endParaRPr lang="fr-FR"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pic>
        <p:nvPicPr>
          <p:cNvPr id="4" name="Image 3">
            <a:extLst>
              <a:ext uri="{FF2B5EF4-FFF2-40B4-BE49-F238E27FC236}">
                <a16:creationId xmlns:a16="http://schemas.microsoft.com/office/drawing/2014/main" id="{AC1D6866-B863-4F34-AA53-FB89390A052A}"/>
              </a:ext>
            </a:extLst>
          </p:cNvPr>
          <p:cNvPicPr/>
          <p:nvPr/>
        </p:nvPicPr>
        <p:blipFill>
          <a:blip r:embed="rId2">
            <a:extLst>
              <a:ext uri="{28A0092B-C50C-407E-A947-70E740481C1C}">
                <a14:useLocalDpi xmlns:a14="http://schemas.microsoft.com/office/drawing/2010/main" val="0"/>
              </a:ext>
            </a:extLst>
          </a:blip>
          <a:stretch>
            <a:fillRect/>
          </a:stretch>
        </p:blipFill>
        <p:spPr>
          <a:xfrm>
            <a:off x="581192" y="3429000"/>
            <a:ext cx="10166321" cy="3024809"/>
          </a:xfrm>
          <a:prstGeom prst="rect">
            <a:avLst/>
          </a:prstGeom>
        </p:spPr>
      </p:pic>
    </p:spTree>
    <p:extLst>
      <p:ext uri="{BB962C8B-B14F-4D97-AF65-F5344CB8AC3E}">
        <p14:creationId xmlns:p14="http://schemas.microsoft.com/office/powerpoint/2010/main" val="4236334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C12F358-839B-77D5-5481-F63805C67689}"/>
              </a:ext>
            </a:extLst>
          </p:cNvPr>
          <p:cNvSpPr txBox="1"/>
          <p:nvPr/>
        </p:nvSpPr>
        <p:spPr>
          <a:xfrm>
            <a:off x="825365" y="111036"/>
            <a:ext cx="9839425" cy="897682"/>
          </a:xfrm>
          <a:prstGeom prst="rect">
            <a:avLst/>
          </a:prstGeom>
          <a:noFill/>
        </p:spPr>
        <p:txBody>
          <a:bodyPr wrap="square">
            <a:spAutoFit/>
          </a:bodyPr>
          <a:lstStyle/>
          <a:p>
            <a:pPr marL="342900" indent="-342900">
              <a:spcBef>
                <a:spcPts val="1000"/>
              </a:spcBef>
              <a:buClr>
                <a:schemeClr val="accent1"/>
              </a:buClr>
              <a:buSzPct val="80000"/>
              <a:buFont typeface="Wingdings 3" charset="2"/>
              <a:buChar char=""/>
            </a:pPr>
            <a:r>
              <a:rPr lang="fr-FR" sz="2200" dirty="0">
                <a:solidFill>
                  <a:srgbClr val="1C1D1F"/>
                </a:solidFill>
                <a:latin typeface="udemy sans"/>
              </a:rPr>
              <a:t>Puis allez dans </a:t>
            </a:r>
            <a:r>
              <a:rPr lang="fr-FR" sz="2200" b="1" dirty="0">
                <a:solidFill>
                  <a:srgbClr val="1C1D1F"/>
                </a:solidFill>
                <a:latin typeface="udemy sans"/>
              </a:rPr>
              <a:t>plugins</a:t>
            </a:r>
            <a:r>
              <a:rPr lang="fr-FR" sz="2200" dirty="0">
                <a:solidFill>
                  <a:srgbClr val="1C1D1F"/>
                </a:solidFill>
                <a:latin typeface="udemy sans"/>
              </a:rPr>
              <a:t>, </a:t>
            </a:r>
            <a:r>
              <a:rPr lang="fr-FR" sz="2200" b="1" dirty="0">
                <a:solidFill>
                  <a:srgbClr val="1C1D1F"/>
                </a:solidFill>
                <a:latin typeface="udemy sans"/>
              </a:rPr>
              <a:t>marketplace</a:t>
            </a:r>
            <a:r>
              <a:rPr lang="fr-FR" sz="2200" dirty="0">
                <a:solidFill>
                  <a:srgbClr val="1C1D1F"/>
                </a:solidFill>
                <a:latin typeface="udemy sans"/>
              </a:rPr>
              <a:t> et </a:t>
            </a:r>
            <a:r>
              <a:rPr lang="fr-FR" sz="2200" b="1" dirty="0">
                <a:solidFill>
                  <a:srgbClr val="1C1D1F"/>
                </a:solidFill>
                <a:latin typeface="udemy sans"/>
              </a:rPr>
              <a:t>installez flutter puis Dart.</a:t>
            </a:r>
          </a:p>
          <a:p>
            <a:pPr marL="342900" indent="-342900">
              <a:spcBef>
                <a:spcPts val="1000"/>
              </a:spcBef>
              <a:buClr>
                <a:schemeClr val="accent1"/>
              </a:buClr>
              <a:buSzPct val="80000"/>
              <a:buFont typeface="Wingdings 3" charset="2"/>
              <a:buChar char=""/>
            </a:pPr>
            <a:r>
              <a:rPr lang="fr-FR" sz="2200" dirty="0">
                <a:solidFill>
                  <a:srgbClr val="1C1D1F"/>
                </a:solidFill>
                <a:latin typeface="udemy sans"/>
              </a:rPr>
              <a:t>Redémarrez Android Studio</a:t>
            </a:r>
          </a:p>
        </p:txBody>
      </p:sp>
      <p:pic>
        <p:nvPicPr>
          <p:cNvPr id="5" name="Image 4">
            <a:extLst>
              <a:ext uri="{FF2B5EF4-FFF2-40B4-BE49-F238E27FC236}">
                <a16:creationId xmlns:a16="http://schemas.microsoft.com/office/drawing/2014/main" id="{3373CBCD-B916-9F99-F73B-BFE363BF59CF}"/>
              </a:ext>
            </a:extLst>
          </p:cNvPr>
          <p:cNvPicPr>
            <a:picLocks noChangeAspect="1"/>
          </p:cNvPicPr>
          <p:nvPr/>
        </p:nvPicPr>
        <p:blipFill rotWithShape="1">
          <a:blip r:embed="rId2"/>
          <a:srcRect t="4632"/>
          <a:stretch/>
        </p:blipFill>
        <p:spPr>
          <a:xfrm>
            <a:off x="1533198" y="1058640"/>
            <a:ext cx="8120941" cy="5688324"/>
          </a:xfrm>
          <a:prstGeom prst="rect">
            <a:avLst/>
          </a:prstGeom>
        </p:spPr>
      </p:pic>
    </p:spTree>
    <p:extLst>
      <p:ext uri="{BB962C8B-B14F-4D97-AF65-F5344CB8AC3E}">
        <p14:creationId xmlns:p14="http://schemas.microsoft.com/office/powerpoint/2010/main" val="807266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012E29C-B189-AE12-761A-ECF1B22D834D}"/>
              </a:ext>
            </a:extLst>
          </p:cNvPr>
          <p:cNvSpPr>
            <a:spLocks noGrp="1"/>
          </p:cNvSpPr>
          <p:nvPr>
            <p:ph idx="1"/>
          </p:nvPr>
        </p:nvSpPr>
        <p:spPr>
          <a:xfrm>
            <a:off x="1154954" y="3036637"/>
            <a:ext cx="9480962" cy="3416300"/>
          </a:xfrm>
        </p:spPr>
        <p:txBody>
          <a:bodyPr>
            <a:normAutofit fontScale="92500" lnSpcReduction="10000"/>
          </a:bodyPr>
          <a:lstStyle/>
          <a:p>
            <a:pPr algn="l"/>
            <a:r>
              <a:rPr lang="fr-FR" sz="3200" b="0" i="0" dirty="0">
                <a:solidFill>
                  <a:srgbClr val="1C1D1F"/>
                </a:solidFill>
                <a:effectLst/>
                <a:latin typeface="udemy sans"/>
              </a:rPr>
              <a:t>Sur l'écran d'accueil, le </a:t>
            </a:r>
            <a:r>
              <a:rPr lang="fr-FR" sz="3200" b="1" i="0" dirty="0" err="1">
                <a:solidFill>
                  <a:srgbClr val="1C1D1F"/>
                </a:solidFill>
                <a:effectLst/>
                <a:latin typeface="udemy sans"/>
              </a:rPr>
              <a:t>Create</a:t>
            </a:r>
            <a:r>
              <a:rPr lang="fr-FR" sz="3200" b="1" i="0" dirty="0">
                <a:solidFill>
                  <a:srgbClr val="1C1D1F"/>
                </a:solidFill>
                <a:effectLst/>
                <a:latin typeface="udemy sans"/>
              </a:rPr>
              <a:t> a new flutter </a:t>
            </a:r>
            <a:r>
              <a:rPr lang="fr-FR" sz="3200" b="0" i="0" dirty="0">
                <a:solidFill>
                  <a:srgbClr val="1C1D1F"/>
                </a:solidFill>
                <a:effectLst/>
                <a:latin typeface="udemy sans"/>
              </a:rPr>
              <a:t>projet </a:t>
            </a:r>
            <a:r>
              <a:rPr lang="fr-FR" sz="3200" b="1" i="0" dirty="0">
                <a:solidFill>
                  <a:srgbClr val="1C1D1F"/>
                </a:solidFill>
                <a:effectLst/>
                <a:latin typeface="udemy sans"/>
              </a:rPr>
              <a:t>devrait apparaitre</a:t>
            </a:r>
            <a:r>
              <a:rPr lang="fr-FR" sz="3200" b="0" i="0" dirty="0">
                <a:solidFill>
                  <a:srgbClr val="1C1D1F"/>
                </a:solidFill>
                <a:effectLst/>
                <a:latin typeface="udemy sans"/>
              </a:rPr>
              <a:t>.</a:t>
            </a:r>
          </a:p>
          <a:p>
            <a:pPr algn="l"/>
            <a:r>
              <a:rPr lang="fr-FR" sz="3200" b="0" i="0" dirty="0">
                <a:solidFill>
                  <a:srgbClr val="1C1D1F"/>
                </a:solidFill>
                <a:effectLst/>
                <a:latin typeface="udemy sans"/>
              </a:rPr>
              <a:t>Créons donc un nouveau projet, classique et pas flutter, nous le ferons plus tard. Peu importe les settings, cette création nous servira uniquement à accéder aux émulateurs.</a:t>
            </a:r>
          </a:p>
          <a:p>
            <a:pPr algn="l"/>
            <a:r>
              <a:rPr lang="fr-FR" sz="3200" b="0" i="0" dirty="0">
                <a:solidFill>
                  <a:srgbClr val="1C1D1F"/>
                </a:solidFill>
                <a:effectLst/>
                <a:latin typeface="udemy sans"/>
              </a:rPr>
              <a:t>Pour ceci, allons sur le AVD manager:</a:t>
            </a:r>
          </a:p>
          <a:p>
            <a:pPr marL="0" indent="0">
              <a:buNone/>
            </a:pPr>
            <a:endParaRPr lang="fr-FR" dirty="0"/>
          </a:p>
        </p:txBody>
      </p:sp>
    </p:spTree>
    <p:extLst>
      <p:ext uri="{BB962C8B-B14F-4D97-AF65-F5344CB8AC3E}">
        <p14:creationId xmlns:p14="http://schemas.microsoft.com/office/powerpoint/2010/main" val="96536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TM03457464[[fn=Dividende]]</Template>
  <TotalTime>863</TotalTime>
  <Words>1900</Words>
  <Application>Microsoft Office PowerPoint</Application>
  <PresentationFormat>Grand écran</PresentationFormat>
  <Paragraphs>147</Paragraphs>
  <Slides>73</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73</vt:i4>
      </vt:variant>
    </vt:vector>
  </HeadingPairs>
  <TitlesOfParts>
    <vt:vector size="83" baseType="lpstr">
      <vt:lpstr>Arial</vt:lpstr>
      <vt:lpstr>Calibri</vt:lpstr>
      <vt:lpstr>Gill Sans MT</vt:lpstr>
      <vt:lpstr>Public Sans</vt:lpstr>
      <vt:lpstr>SFMono-Regular</vt:lpstr>
      <vt:lpstr>Space Mono</vt:lpstr>
      <vt:lpstr>udemy sans</vt:lpstr>
      <vt:lpstr>Wingdings 2</vt:lpstr>
      <vt:lpstr>Wingdings 3</vt:lpstr>
      <vt:lpstr>Dividende</vt:lpstr>
      <vt:lpstr>                     </vt:lpstr>
      <vt:lpstr>                        OBJECTIFS DU  PROJET</vt:lpstr>
      <vt:lpstr>INSTALLATION FLUTTER</vt:lpstr>
      <vt:lpstr>     Installation d ’android studio</vt:lpstr>
      <vt:lpstr>Présentation PowerPoint</vt:lpstr>
      <vt:lpstr>Installation d’Android Studio</vt:lpstr>
      <vt:lpstr>Présentation PowerPoint</vt:lpstr>
      <vt:lpstr>Présentation PowerPoint</vt:lpstr>
      <vt:lpstr>Présentation PowerPoint</vt:lpstr>
      <vt:lpstr>Présentation PowerPoint</vt:lpstr>
      <vt:lpstr>Présentation PowerPoint</vt:lpstr>
      <vt:lpstr>Présentation PowerPoint</vt:lpstr>
      <vt:lpstr>Ajout de Flutter</vt:lpstr>
      <vt:lpstr>Présentation PowerPoint</vt:lpstr>
      <vt:lpstr>Téléchargement de Flutter</vt:lpstr>
      <vt:lpstr>Présentation PowerPoint</vt:lpstr>
      <vt:lpstr>        FLUTTER SUR VISUAL STUDIO CODE</vt:lpstr>
      <vt:lpstr>    Créer un nouveau projet avec VS Code </vt:lpstr>
      <vt:lpstr>Présentation PowerPoint</vt:lpstr>
      <vt:lpstr>VS Code, va vous proposer différentes options, choisissez la première. </vt:lpstr>
      <vt:lpstr>Cliquez sur Application et choisissez un dossier pour votre projet.</vt:lpstr>
      <vt:lpstr>Validez et changez le nom de votre application.</vt:lpstr>
      <vt:lpstr>Tester l'application sur VS Code Pour tester l'application, nous allons appuyer sur la touche f5 sur Windows ou fn+f5 sur mac. Attendez quelques minutes, flutter est entrain de builder votre application.</vt:lpstr>
      <vt:lpstr>Une fois fini, vous obtenez ce résultat.</vt:lpstr>
      <vt:lpstr>                     Changement du code</vt:lpstr>
      <vt:lpstr>Présentation PowerPoint</vt:lpstr>
      <vt:lpstr>Présentation PowerPoint</vt:lpstr>
      <vt:lpstr>Paramètre de l ’environnement materiel (flutter)</vt:lpstr>
      <vt:lpstr>        Page d’accueil</vt:lpstr>
      <vt:lpstr>Realisation de l’application         « LE SALOUM »</vt:lpstr>
      <vt:lpstr>Réalisation du menu</vt:lpstr>
      <vt:lpstr>                                                             Page de gestion HOTEL</vt:lpstr>
      <vt:lpstr>                                                   La gestion de Chambres</vt:lpstr>
      <vt:lpstr>                                                       Gestion clients</vt:lpstr>
      <vt:lpstr>                                                        Gestion de réservation</vt:lpstr>
      <vt:lpstr>            Gestion facture</vt:lpstr>
      <vt:lpstr>                                                   Gestion statistiques</vt:lpstr>
      <vt:lpstr>Installation et configuration de python-Gtk</vt:lpstr>
      <vt:lpstr>Présentation PowerPoint</vt:lpstr>
      <vt:lpstr>Lancement de MSYS2</vt:lpstr>
      <vt:lpstr>Installation de GTK3</vt:lpstr>
      <vt:lpstr>Étape 5: Installer la liaison Python </vt:lpstr>
      <vt:lpstr>Insertion de nos fichier dans le dossier de MSYS2</vt:lpstr>
      <vt:lpstr>Test de bon fonctionnement</vt:lpstr>
      <vt:lpstr>Présentation PowerPoint</vt:lpstr>
      <vt:lpstr>Version de python utilisé</vt:lpstr>
      <vt:lpstr>Installation de Pygi</vt:lpstr>
      <vt:lpstr>etape1</vt:lpstr>
      <vt:lpstr>Etape 2</vt:lpstr>
      <vt:lpstr>Etape 3</vt:lpstr>
      <vt:lpstr>Etape 4</vt:lpstr>
      <vt:lpstr>On est bon !!!</vt:lpstr>
      <vt:lpstr>Apres 1 semaine d’installation acharné j’ai finalement réussi a l’avoir dans mon vs code ( j’ai pleuré ce jour ) </vt:lpstr>
      <vt:lpstr>Passons maintenant a la présentation de notre hôtel</vt:lpstr>
      <vt:lpstr>                                     Page d’accueil</vt:lpstr>
      <vt:lpstr>Formulaire d’authentification</vt:lpstr>
      <vt:lpstr>Bouton facture</vt:lpstr>
      <vt:lpstr>Bouton réservation </vt:lpstr>
      <vt:lpstr>Bouton client </vt:lpstr>
      <vt:lpstr>Paramètre de l ’environnement </vt:lpstr>
      <vt:lpstr>                                                          ProxySQL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GESTION HOTOLIERE</dc:title>
  <dc:creator>ORDI</dc:creator>
  <cp:lastModifiedBy>dieng Amy</cp:lastModifiedBy>
  <cp:revision>48</cp:revision>
  <dcterms:created xsi:type="dcterms:W3CDTF">2023-03-19T13:09:01Z</dcterms:created>
  <dcterms:modified xsi:type="dcterms:W3CDTF">2023-03-21T21:11:30Z</dcterms:modified>
</cp:coreProperties>
</file>